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727" r:id="rId1"/>
  </p:sldMasterIdLst>
  <p:notesMasterIdLst>
    <p:notesMasterId r:id="rId47"/>
  </p:notesMasterIdLst>
  <p:sldIdLst>
    <p:sldId id="1863" r:id="rId2"/>
    <p:sldId id="1924" r:id="rId3"/>
    <p:sldId id="1925" r:id="rId4"/>
    <p:sldId id="1864" r:id="rId5"/>
    <p:sldId id="1865" r:id="rId6"/>
    <p:sldId id="1866" r:id="rId7"/>
    <p:sldId id="1867" r:id="rId8"/>
    <p:sldId id="1868" r:id="rId9"/>
    <p:sldId id="1869" r:id="rId10"/>
    <p:sldId id="1870" r:id="rId11"/>
    <p:sldId id="1871" r:id="rId12"/>
    <p:sldId id="1872" r:id="rId13"/>
    <p:sldId id="1873" r:id="rId14"/>
    <p:sldId id="1897" r:id="rId15"/>
    <p:sldId id="1899" r:id="rId16"/>
    <p:sldId id="1900" r:id="rId17"/>
    <p:sldId id="1874" r:id="rId18"/>
    <p:sldId id="1910" r:id="rId19"/>
    <p:sldId id="1931" r:id="rId20"/>
    <p:sldId id="1932" r:id="rId21"/>
    <p:sldId id="1919" r:id="rId22"/>
    <p:sldId id="1920" r:id="rId23"/>
    <p:sldId id="1926" r:id="rId24"/>
    <p:sldId id="1882" r:id="rId25"/>
    <p:sldId id="1884" r:id="rId26"/>
    <p:sldId id="1883" r:id="rId27"/>
    <p:sldId id="1927" r:id="rId28"/>
    <p:sldId id="1933" r:id="rId29"/>
    <p:sldId id="1837" r:id="rId30"/>
    <p:sldId id="1921" r:id="rId31"/>
    <p:sldId id="1928" r:id="rId32"/>
    <p:sldId id="1937" r:id="rId33"/>
    <p:sldId id="1767" r:id="rId34"/>
    <p:sldId id="1929" r:id="rId35"/>
    <p:sldId id="1938" r:id="rId36"/>
    <p:sldId id="1901" r:id="rId37"/>
    <p:sldId id="1930" r:id="rId38"/>
    <p:sldId id="1885" r:id="rId39"/>
    <p:sldId id="1904" r:id="rId40"/>
    <p:sldId id="1905" r:id="rId41"/>
    <p:sldId id="1922" r:id="rId42"/>
    <p:sldId id="1906" r:id="rId43"/>
    <p:sldId id="1909" r:id="rId44"/>
    <p:sldId id="1896" r:id="rId45"/>
    <p:sldId id="1836" r:id="rId46"/>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1DF3"/>
    <a:srgbClr val="F1CEFE"/>
    <a:srgbClr val="EAB5FD"/>
    <a:srgbClr val="BB0BF9"/>
    <a:srgbClr val="F3CACA"/>
    <a:srgbClr val="FFFFCF"/>
    <a:srgbClr val="FFFF66"/>
    <a:srgbClr val="F7DEDE"/>
    <a:srgbClr val="F0B195"/>
    <a:srgbClr val="9A3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54C08-76BA-4ABD-B873-11DB33CBF344}" v="2" dt="2021-08-24T01:49:35.910"/>
    <p1510:client id="{553BC42D-F567-4069-8E00-ED5B0DBE8AFC}" v="66" dt="2021-08-24T02:29:57.6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8" autoAdjust="0"/>
    <p:restoredTop sz="83497" autoAdjust="0"/>
  </p:normalViewPr>
  <p:slideViewPr>
    <p:cSldViewPr>
      <p:cViewPr varScale="1">
        <p:scale>
          <a:sx n="96" d="100"/>
          <a:sy n="96" d="100"/>
        </p:scale>
        <p:origin x="726" y="84"/>
      </p:cViewPr>
      <p:guideLst>
        <p:guide orient="horz" pos="2160"/>
        <p:guide pos="3840"/>
      </p:guideLst>
    </p:cSldViewPr>
  </p:slideViewPr>
  <p:outlineViewPr>
    <p:cViewPr>
      <p:scale>
        <a:sx n="33" d="100"/>
        <a:sy n="33" d="100"/>
      </p:scale>
      <p:origin x="0" y="-2580"/>
    </p:cViewPr>
  </p:outlineViewPr>
  <p:notesTextViewPr>
    <p:cViewPr>
      <p:scale>
        <a:sx n="125" d="100"/>
        <a:sy n="125" d="100"/>
      </p:scale>
      <p:origin x="0" y="0"/>
    </p:cViewPr>
  </p:notesTextViewPr>
  <p:sorterViewPr>
    <p:cViewPr varScale="1">
      <p:scale>
        <a:sx n="1" d="1"/>
        <a:sy n="1" d="1"/>
      </p:scale>
      <p:origin x="0" y="-12492"/>
    </p:cViewPr>
  </p:sorterViewPr>
  <p:notesViewPr>
    <p:cSldViewPr>
      <p:cViewPr varScale="1">
        <p:scale>
          <a:sx n="49" d="100"/>
          <a:sy n="49" d="100"/>
        </p:scale>
        <p:origin x="2736" y="64"/>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2A7F70-27D6-4415-B971-A62E33C01594}"/>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584FA635-9C08-4322-A6BB-EAFA69B8C5F5}"/>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eaLnBrk="1" fontAlgn="auto" hangingPunct="1">
              <a:spcBef>
                <a:spcPts val="0"/>
              </a:spcBef>
              <a:spcAft>
                <a:spcPts val="0"/>
              </a:spcAft>
              <a:defRPr sz="1300">
                <a:latin typeface="+mn-lt"/>
                <a:ea typeface="+mn-ea"/>
              </a:defRPr>
            </a:lvl1pPr>
          </a:lstStyle>
          <a:p>
            <a:pPr>
              <a:defRPr/>
            </a:pPr>
            <a:fld id="{19BD1A12-2631-480B-92AF-9772FFE5DA35}" type="datetimeFigureOut">
              <a:rPr lang="ja-JP" altLang="en-US"/>
              <a:pPr>
                <a:defRPr/>
              </a:pPr>
              <a:t>2021/9/24</a:t>
            </a:fld>
            <a:endParaRPr lang="ja-JP" altLang="en-US"/>
          </a:p>
        </p:txBody>
      </p:sp>
      <p:sp>
        <p:nvSpPr>
          <p:cNvPr id="4" name="スライド イメージ プレースホルダー 3">
            <a:extLst>
              <a:ext uri="{FF2B5EF4-FFF2-40B4-BE49-F238E27FC236}">
                <a16:creationId xmlns:a16="http://schemas.microsoft.com/office/drawing/2014/main" id="{CCD579FE-FFA8-4D7C-834E-E1EC0AC26C72}"/>
              </a:ext>
            </a:extLst>
          </p:cNvPr>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982483FE-558F-43B6-83F0-27B8BF55A34D}"/>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9FD532CB-82A1-428C-9B7C-C91323BC4BD3}"/>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CB8C254-4E4D-4778-847B-13C95D13DDF6}"/>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A368404A-DFED-4CE5-A190-376C6EF2A357}" type="slidenum">
              <a:rPr lang="ja-JP" altLang="en-US"/>
              <a:pPr>
                <a:defRPr/>
              </a:pPr>
              <a:t>‹#›</a:t>
            </a:fld>
            <a:endParaRPr lang="ja-JP" altLang="en-US"/>
          </a:p>
        </p:txBody>
      </p:sp>
    </p:spTree>
    <p:extLst>
      <p:ext uri="{BB962C8B-B14F-4D97-AF65-F5344CB8AC3E}">
        <p14:creationId xmlns:p14="http://schemas.microsoft.com/office/powerpoint/2010/main" val="3508530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a:t>
            </a:fld>
            <a:endParaRPr lang="ja-JP" altLang="en-US"/>
          </a:p>
        </p:txBody>
      </p:sp>
    </p:spTree>
    <p:extLst>
      <p:ext uri="{BB962C8B-B14F-4D97-AF65-F5344CB8AC3E}">
        <p14:creationId xmlns:p14="http://schemas.microsoft.com/office/powerpoint/2010/main" val="403255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外出機会が減るというのはどういう状態でしょうか。確かにこのコロナ禍で通いの場が中止になり、もろもろの自粛で外出できなくなった高齢者が増えています。でも新型コロナが流行していなくても、通いの場に交通手段その他の理由で行けなかった人、引きこもりで通いの場に行かない人はいらっしゃいます。通いの場に行かないこれらの人たちが介護予防を行う機会はほとんどありません。</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021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そこで、本事業では新型コロナウイルス感染症の流行に関わらず、外出機会の少なくなった方に介護予防を行なうことにしました。感染対策に留意しながら、ご近所サポーターが高齢者を訪問し、近所付き合いの中で介護予防や支援を行う、というものです。ご近所サポーターの養成も感染に配慮してオンラインを使いながら受講できるように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498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介護予防には要介護状態の人が更に悪化してより重い介護が必要にならないようにすることも含まれますが、今回の事業は高齢者が要介護状態になるのを予防するところを行うことになります。また、その方法として脳卒中などの病気で要介護状態となるのを予防するアプローチ法もありますが、今回はフレイルが進んで要介護状態になることを予防するためのアプローチ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4111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介護予防の内容としては、筋力訓練など高齢者本人へのアプローチのほか、生活環境の調整や地域の中での居場所や出番つくりもあります。そして介護予防を行う場は、どこでも行いうるものです。特に今回対象とする健康な高齢者に対しては通所施設や地域の通いの場で行うことが多かったのですが、このコロナ禍で縮小、あるいは中止となっている所が多くなっていますので、自宅で行える内容とし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4498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14</a:t>
            </a:fld>
            <a:endParaRPr lang="ja-JP" altLang="en-US"/>
          </a:p>
        </p:txBody>
      </p:sp>
    </p:spTree>
    <p:extLst>
      <p:ext uri="{BB962C8B-B14F-4D97-AF65-F5344CB8AC3E}">
        <p14:creationId xmlns:p14="http://schemas.microsoft.com/office/powerpoint/2010/main" val="82411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15</a:t>
            </a:fld>
            <a:endParaRPr lang="ja-JP" altLang="en-US"/>
          </a:p>
        </p:txBody>
      </p:sp>
    </p:spTree>
    <p:extLst>
      <p:ext uri="{BB962C8B-B14F-4D97-AF65-F5344CB8AC3E}">
        <p14:creationId xmlns:p14="http://schemas.microsoft.com/office/powerpoint/2010/main" val="1277112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16</a:t>
            </a:fld>
            <a:endParaRPr lang="ja-JP" altLang="en-US"/>
          </a:p>
        </p:txBody>
      </p:sp>
    </p:spTree>
    <p:extLst>
      <p:ext uri="{BB962C8B-B14F-4D97-AF65-F5344CB8AC3E}">
        <p14:creationId xmlns:p14="http://schemas.microsoft.com/office/powerpoint/2010/main" val="379858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ご近所サポーターは、事前に講習会を受講し学習することで、近所の方や対象となる方々を訪問する際に役に立つことでしょう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17</a:t>
            </a:fld>
            <a:endParaRPr lang="ja-JP" altLang="en-US"/>
          </a:p>
        </p:txBody>
      </p:sp>
    </p:spTree>
    <p:extLst>
      <p:ext uri="{BB962C8B-B14F-4D97-AF65-F5344CB8AC3E}">
        <p14:creationId xmlns:p14="http://schemas.microsoft.com/office/powerpoint/2010/main" val="43472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18</a:t>
            </a:fld>
            <a:endParaRPr lang="ja-JP" altLang="en-US"/>
          </a:p>
        </p:txBody>
      </p:sp>
    </p:spTree>
    <p:extLst>
      <p:ext uri="{BB962C8B-B14F-4D97-AF65-F5344CB8AC3E}">
        <p14:creationId xmlns:p14="http://schemas.microsoft.com/office/powerpoint/2010/main" val="353444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smtClean="0"/>
              <a:t>ご近所サポーターマニュアルには、講習を受けた後で実際に対象者宅を訪問して、どのようにすれば良いかを記載してあります。</a:t>
            </a:r>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19</a:t>
            </a:fld>
            <a:endParaRPr lang="ja-JP" altLang="en-US"/>
          </a:p>
        </p:txBody>
      </p:sp>
    </p:spTree>
    <p:extLst>
      <p:ext uri="{BB962C8B-B14F-4D97-AF65-F5344CB8AC3E}">
        <p14:creationId xmlns:p14="http://schemas.microsoft.com/office/powerpoint/2010/main" val="250928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a:t>
            </a:fld>
            <a:endParaRPr lang="ja-JP" altLang="en-US"/>
          </a:p>
        </p:txBody>
      </p:sp>
    </p:spTree>
    <p:extLst>
      <p:ext uri="{BB962C8B-B14F-4D97-AF65-F5344CB8AC3E}">
        <p14:creationId xmlns:p14="http://schemas.microsoft.com/office/powerpoint/2010/main" val="266218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smtClean="0"/>
              <a:t>マニュアルの目次の次のページをご覧ください。皆さんにはそれぞれの項目を対象者のお宅で説明する時に使うリーフレットをお渡しします。また、感染予防グッズをお渡ししますので、是非ご利用ください。</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20</a:t>
            </a:fld>
            <a:endParaRPr lang="ja-JP" altLang="en-US"/>
          </a:p>
        </p:txBody>
      </p:sp>
    </p:spTree>
    <p:extLst>
      <p:ext uri="{BB962C8B-B14F-4D97-AF65-F5344CB8AC3E}">
        <p14:creationId xmlns:p14="http://schemas.microsoft.com/office/powerpoint/2010/main" val="389722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21</a:t>
            </a:fld>
            <a:endParaRPr lang="ja-JP" altLang="en-US"/>
          </a:p>
        </p:txBody>
      </p:sp>
    </p:spTree>
    <p:extLst>
      <p:ext uri="{BB962C8B-B14F-4D97-AF65-F5344CB8AC3E}">
        <p14:creationId xmlns:p14="http://schemas.microsoft.com/office/powerpoint/2010/main" val="47076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22</a:t>
            </a:fld>
            <a:endParaRPr lang="ja-JP" altLang="en-US"/>
          </a:p>
        </p:txBody>
      </p:sp>
    </p:spTree>
    <p:extLst>
      <p:ext uri="{BB962C8B-B14F-4D97-AF65-F5344CB8AC3E}">
        <p14:creationId xmlns:p14="http://schemas.microsoft.com/office/powerpoint/2010/main" val="44787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23</a:t>
            </a:fld>
            <a:endParaRPr lang="ja-JP" altLang="en-US"/>
          </a:p>
        </p:txBody>
      </p:sp>
    </p:spTree>
    <p:extLst>
      <p:ext uri="{BB962C8B-B14F-4D97-AF65-F5344CB8AC3E}">
        <p14:creationId xmlns:p14="http://schemas.microsoft.com/office/powerpoint/2010/main" val="75323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24</a:t>
            </a:fld>
            <a:endParaRPr lang="ja-JP" altLang="en-US"/>
          </a:p>
        </p:txBody>
      </p:sp>
    </p:spTree>
    <p:extLst>
      <p:ext uri="{BB962C8B-B14F-4D97-AF65-F5344CB8AC3E}">
        <p14:creationId xmlns:p14="http://schemas.microsoft.com/office/powerpoint/2010/main" val="1672211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25</a:t>
            </a:fld>
            <a:endParaRPr lang="ja-JP" altLang="en-US"/>
          </a:p>
        </p:txBody>
      </p:sp>
    </p:spTree>
    <p:extLst>
      <p:ext uri="{BB962C8B-B14F-4D97-AF65-F5344CB8AC3E}">
        <p14:creationId xmlns:p14="http://schemas.microsoft.com/office/powerpoint/2010/main" val="406889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26</a:t>
            </a:fld>
            <a:endParaRPr lang="ja-JP" altLang="en-US"/>
          </a:p>
        </p:txBody>
      </p:sp>
    </p:spTree>
    <p:extLst>
      <p:ext uri="{BB962C8B-B14F-4D97-AF65-F5344CB8AC3E}">
        <p14:creationId xmlns:p14="http://schemas.microsoft.com/office/powerpoint/2010/main" val="1617633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27</a:t>
            </a:fld>
            <a:endParaRPr lang="ja-JP" altLang="en-US"/>
          </a:p>
        </p:txBody>
      </p:sp>
    </p:spTree>
    <p:extLst>
      <p:ext uri="{BB962C8B-B14F-4D97-AF65-F5344CB8AC3E}">
        <p14:creationId xmlns:p14="http://schemas.microsoft.com/office/powerpoint/2010/main" val="101566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28</a:t>
            </a:fld>
            <a:endParaRPr lang="ja-JP" altLang="en-US"/>
          </a:p>
        </p:txBody>
      </p:sp>
    </p:spTree>
    <p:extLst>
      <p:ext uri="{BB962C8B-B14F-4D97-AF65-F5344CB8AC3E}">
        <p14:creationId xmlns:p14="http://schemas.microsoft.com/office/powerpoint/2010/main" val="3560638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682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a:t>
            </a:fld>
            <a:endParaRPr lang="ja-JP" altLang="en-US"/>
          </a:p>
        </p:txBody>
      </p:sp>
    </p:spTree>
    <p:extLst>
      <p:ext uri="{BB962C8B-B14F-4D97-AF65-F5344CB8AC3E}">
        <p14:creationId xmlns:p14="http://schemas.microsoft.com/office/powerpoint/2010/main" val="111862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30</a:t>
            </a:fld>
            <a:endParaRPr lang="ja-JP" altLang="en-US"/>
          </a:p>
        </p:txBody>
      </p:sp>
    </p:spTree>
    <p:extLst>
      <p:ext uri="{BB962C8B-B14F-4D97-AF65-F5344CB8AC3E}">
        <p14:creationId xmlns:p14="http://schemas.microsoft.com/office/powerpoint/2010/main" val="10072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31</a:t>
            </a:fld>
            <a:endParaRPr lang="ja-JP" altLang="en-US"/>
          </a:p>
        </p:txBody>
      </p:sp>
    </p:spTree>
    <p:extLst>
      <p:ext uri="{BB962C8B-B14F-4D97-AF65-F5344CB8AC3E}">
        <p14:creationId xmlns:p14="http://schemas.microsoft.com/office/powerpoint/2010/main" val="389578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32</a:t>
            </a:fld>
            <a:endParaRPr lang="ja-JP" altLang="en-US"/>
          </a:p>
        </p:txBody>
      </p:sp>
    </p:spTree>
    <p:extLst>
      <p:ext uri="{BB962C8B-B14F-4D97-AF65-F5344CB8AC3E}">
        <p14:creationId xmlns:p14="http://schemas.microsoft.com/office/powerpoint/2010/main" val="4096638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スライド イメージ プレースホルダー 1"/>
          <p:cNvSpPr>
            <a:spLocks noGrp="1" noRot="1" noChangeAspect="1"/>
          </p:cNvSpPr>
          <p:nvPr>
            <p:ph type="sldImg"/>
          </p:nvPr>
        </p:nvSpPr>
        <p:spPr>
          <a:xfrm>
            <a:off x="104775" y="750888"/>
            <a:ext cx="6678613" cy="3757612"/>
          </a:xfrm>
        </p:spPr>
      </p:sp>
      <p:sp>
        <p:nvSpPr>
          <p:cNvPr id="1125" name="ノート プレースホルダー 2"/>
          <p:cNvSpPr>
            <a:spLocks noGrp="1"/>
          </p:cNvSpPr>
          <p:nvPr>
            <p:ph type="body" idx="1"/>
          </p:nvPr>
        </p:nvSpPr>
        <p:spPr/>
        <p:txBody>
          <a:bodyPr/>
          <a:lstStyle/>
          <a:p>
            <a:endParaRPr kumimoji="1" lang="en-US" altLang="ja-JP" dirty="0"/>
          </a:p>
        </p:txBody>
      </p:sp>
      <p:sp>
        <p:nvSpPr>
          <p:cNvPr id="1126"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33</a:t>
            </a:fld>
            <a:endParaRPr lang="ja-JP" altLang="en-US"/>
          </a:p>
        </p:txBody>
      </p:sp>
    </p:spTree>
    <p:extLst>
      <p:ext uri="{BB962C8B-B14F-4D97-AF65-F5344CB8AC3E}">
        <p14:creationId xmlns:p14="http://schemas.microsoft.com/office/powerpoint/2010/main" val="2173112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34</a:t>
            </a:fld>
            <a:endParaRPr lang="ja-JP" altLang="en-US"/>
          </a:p>
        </p:txBody>
      </p:sp>
    </p:spTree>
    <p:extLst>
      <p:ext uri="{BB962C8B-B14F-4D97-AF65-F5344CB8AC3E}">
        <p14:creationId xmlns:p14="http://schemas.microsoft.com/office/powerpoint/2010/main" val="2610129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35</a:t>
            </a:fld>
            <a:endParaRPr lang="ja-JP" altLang="en-US"/>
          </a:p>
        </p:txBody>
      </p:sp>
    </p:spTree>
    <p:extLst>
      <p:ext uri="{BB962C8B-B14F-4D97-AF65-F5344CB8AC3E}">
        <p14:creationId xmlns:p14="http://schemas.microsoft.com/office/powerpoint/2010/main" val="1231089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36</a:t>
            </a:fld>
            <a:endParaRPr lang="ja-JP" altLang="en-US"/>
          </a:p>
        </p:txBody>
      </p:sp>
    </p:spTree>
    <p:extLst>
      <p:ext uri="{BB962C8B-B14F-4D97-AF65-F5344CB8AC3E}">
        <p14:creationId xmlns:p14="http://schemas.microsoft.com/office/powerpoint/2010/main" val="896826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37</a:t>
            </a:fld>
            <a:endParaRPr lang="ja-JP" altLang="en-US"/>
          </a:p>
        </p:txBody>
      </p:sp>
    </p:spTree>
    <p:extLst>
      <p:ext uri="{BB962C8B-B14F-4D97-AF65-F5344CB8AC3E}">
        <p14:creationId xmlns:p14="http://schemas.microsoft.com/office/powerpoint/2010/main" val="2104536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5167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2736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sz="1400" dirty="0"/>
              <a:t>この事業の狙いについての説明を始めます。</a:t>
            </a:r>
            <a:endParaRPr kumimoji="1" lang="en-US" altLang="ja-JP" sz="14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7369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7310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41</a:t>
            </a:fld>
            <a:endParaRPr lang="ja-JP" altLang="en-US"/>
          </a:p>
        </p:txBody>
      </p:sp>
    </p:spTree>
    <p:extLst>
      <p:ext uri="{BB962C8B-B14F-4D97-AF65-F5344CB8AC3E}">
        <p14:creationId xmlns:p14="http://schemas.microsoft.com/office/powerpoint/2010/main" val="680595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42</a:t>
            </a:fld>
            <a:endParaRPr lang="ja-JP" altLang="en-US"/>
          </a:p>
        </p:txBody>
      </p:sp>
    </p:spTree>
    <p:extLst>
      <p:ext uri="{BB962C8B-B14F-4D97-AF65-F5344CB8AC3E}">
        <p14:creationId xmlns:p14="http://schemas.microsoft.com/office/powerpoint/2010/main" val="494855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43</a:t>
            </a:fld>
            <a:endParaRPr lang="ja-JP" altLang="en-US"/>
          </a:p>
        </p:txBody>
      </p:sp>
    </p:spTree>
    <p:extLst>
      <p:ext uri="{BB962C8B-B14F-4D97-AF65-F5344CB8AC3E}">
        <p14:creationId xmlns:p14="http://schemas.microsoft.com/office/powerpoint/2010/main" val="1596136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44</a:t>
            </a:fld>
            <a:endParaRPr lang="ja-JP" altLang="en-US"/>
          </a:p>
        </p:txBody>
      </p:sp>
    </p:spTree>
    <p:extLst>
      <p:ext uri="{BB962C8B-B14F-4D97-AF65-F5344CB8AC3E}">
        <p14:creationId xmlns:p14="http://schemas.microsoft.com/office/powerpoint/2010/main" val="861295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368404A-DFED-4CE5-A190-376C6EF2A357}" type="slidenum">
              <a:rPr lang="ja-JP" altLang="en-US" smtClean="0"/>
              <a:pPr>
                <a:defRPr/>
              </a:pPr>
              <a:t>45</a:t>
            </a:fld>
            <a:endParaRPr lang="ja-JP" altLang="en-US"/>
          </a:p>
        </p:txBody>
      </p:sp>
    </p:spTree>
    <p:extLst>
      <p:ext uri="{BB962C8B-B14F-4D97-AF65-F5344CB8AC3E}">
        <p14:creationId xmlns:p14="http://schemas.microsoft.com/office/powerpoint/2010/main" val="17188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この事業は、新しい生活様式の中で近隣住民による訪問型介護予防等を推進する事業、と言います。全国国民健康保険診療施設協議会が福祉医療機構の助成を受けて、埼玉県の小鹿野中央病院、岐阜県郡上市の白鳥病院、静岡県浜松市の佐久間病院、鳥取県の日南病院の</a:t>
            </a:r>
            <a:r>
              <a:rPr kumimoji="1" lang="en-US" altLang="ja-JP" dirty="0"/>
              <a:t>4</a:t>
            </a:r>
            <a:r>
              <a:rPr kumimoji="1" lang="ja-JP" altLang="en-US" dirty="0"/>
              <a:t>カ所を連携施設として行います。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3548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皆さんは、コロナフレイル、という言葉を聞いたことがあるでしょうか？　そもそもフレイルとは何でしょう。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8344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人間は加齢に伴ってアクシデントが起こった時に持ちこたえる力が低下してきます。例えば普通に歩けていた段差に躓くようになります。躓いても、おっとっとと立ち直れていたのが、転ぶようになります。転ぶ時に反射的に手でかばっていたのにそれができずに大けがをするようになります。このようにまだ介護は必要ないけれどちょっと弱ってきたな、という状態をフレイルと呼びます。そのままだと介護が必要になってしまうのが心配です。一方ちょっとした取り組みで健康状態に戻すことができる可能性もある状態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552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食が細くなったな、動きが鈍くなったな、といったいわゆる虚弱状態に相当しますが、フレイルというのはそのような身体的なものばかりでなく、表情が乏しくなった、人前に出なくなったなど心理的、社会的な部分でも起こりえます。そしてそれらは相互に関わりながらだんだんフレイルが進んでいくことが予測され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73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コロナフレイルとは、新型コロナウイルス流行に対する様々な自粛、縮小のため外出機会が減った高齢者がフレイル状態に陥ることを言います。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8404A-DFED-4CE5-A190-376C6EF2A357}" type="slidenum">
              <a:rPr kumimoji="0"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7223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4B5BB1E-7A81-417E-ABD9-A14988A30050}" type="datetimeFigureOut">
              <a:rPr lang="ja-JP" altLang="en-US" smtClean="0"/>
              <a:pPr>
                <a:defRPr/>
              </a:pPr>
              <a:t>2021/9/24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8F37C75-20A5-45C5-91CD-933B98889A43}" type="slidenum">
              <a:rPr lang="ja-JP" altLang="en-US" smtClean="0"/>
              <a:pPr>
                <a:defRPr/>
              </a:pPr>
              <a:t>‹#›</a:t>
            </a:fld>
            <a:endParaRPr lang="ja-JP" altLang="en-US"/>
          </a:p>
        </p:txBody>
      </p:sp>
    </p:spTree>
    <p:extLst>
      <p:ext uri="{BB962C8B-B14F-4D97-AF65-F5344CB8AC3E}">
        <p14:creationId xmlns:p14="http://schemas.microsoft.com/office/powerpoint/2010/main" val="97286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74FE2AB0-8D3F-417C-AD81-67B6B7D50D30}" type="datetimeFigureOut">
              <a:rPr lang="ja-JP" altLang="en-US" smtClean="0"/>
              <a:pPr>
                <a:defRPr/>
              </a:pPr>
              <a:t>2021/9/24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86628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09CFB70-FE0B-44DE-A649-14CBF3C6F33F}" type="datetimeFigureOut">
              <a:rPr lang="ja-JP" altLang="en-US" smtClean="0"/>
              <a:pPr>
                <a:defRPr/>
              </a:pPr>
              <a:t>2021/9/24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96EA98E0-FE76-40C7-8282-F822EEDDD694}" type="slidenum">
              <a:rPr lang="ja-JP" altLang="en-US" smtClean="0"/>
              <a:pPr>
                <a:defRPr/>
              </a:pPr>
              <a:t>‹#›</a:t>
            </a:fld>
            <a:endParaRPr lang="ja-JP" altLang="en-US"/>
          </a:p>
        </p:txBody>
      </p:sp>
    </p:spTree>
    <p:extLst>
      <p:ext uri="{BB962C8B-B14F-4D97-AF65-F5344CB8AC3E}">
        <p14:creationId xmlns:p14="http://schemas.microsoft.com/office/powerpoint/2010/main" val="204548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5" y="609600"/>
            <a:ext cx="103632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914401" y="1981200"/>
            <a:ext cx="508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6197600" y="1981200"/>
            <a:ext cx="5080000" cy="4114800"/>
          </a:xfrm>
        </p:spPr>
        <p:txBody>
          <a:bodyPr rtlCol="0">
            <a:normAutofit/>
          </a:bodyPr>
          <a:lstStyle/>
          <a:p>
            <a:pPr lvl="0"/>
            <a:endParaRPr lang="ja-JP" altLang="en-US" noProof="0"/>
          </a:p>
        </p:txBody>
      </p:sp>
      <p:sp>
        <p:nvSpPr>
          <p:cNvPr id="5" name="日付プレースホルダ 4">
            <a:extLst>
              <a:ext uri="{FF2B5EF4-FFF2-40B4-BE49-F238E27FC236}">
                <a16:creationId xmlns:a16="http://schemas.microsoft.com/office/drawing/2014/main" id="{80267179-F2F0-411D-AEB5-AEA8721536B7}"/>
              </a:ext>
            </a:extLst>
          </p:cNvPr>
          <p:cNvSpPr>
            <a:spLocks noGrp="1"/>
          </p:cNvSpPr>
          <p:nvPr>
            <p:ph type="dt" sz="half" idx="10"/>
          </p:nvPr>
        </p:nvSpPr>
        <p:spPr>
          <a:xfrm>
            <a:off x="914400" y="6248400"/>
            <a:ext cx="2540000" cy="457200"/>
          </a:xfrm>
        </p:spPr>
        <p:txBody>
          <a:bodyPr/>
          <a:lstStyle>
            <a:lvl1pPr>
              <a:defRPr kumimoji="0" b="1">
                <a:latin typeface="Times New Roman" pitchFamily="18" charset="0"/>
              </a:defRPr>
            </a:lvl1pPr>
          </a:lstStyle>
          <a:p>
            <a:pPr>
              <a:defRPr/>
            </a:pPr>
            <a:endParaRPr lang="en-US" altLang="ja-JP"/>
          </a:p>
        </p:txBody>
      </p:sp>
      <p:sp>
        <p:nvSpPr>
          <p:cNvPr id="6" name="フッター プレースホルダ 5">
            <a:extLst>
              <a:ext uri="{FF2B5EF4-FFF2-40B4-BE49-F238E27FC236}">
                <a16:creationId xmlns:a16="http://schemas.microsoft.com/office/drawing/2014/main" id="{B9E1FE7E-A8CB-4B33-96E2-912EF3B56572}"/>
              </a:ext>
            </a:extLst>
          </p:cNvPr>
          <p:cNvSpPr>
            <a:spLocks noGrp="1"/>
          </p:cNvSpPr>
          <p:nvPr>
            <p:ph type="ftr" sz="quarter" idx="11"/>
          </p:nvPr>
        </p:nvSpPr>
        <p:spPr>
          <a:xfrm>
            <a:off x="4165600" y="6248400"/>
            <a:ext cx="3860800" cy="457200"/>
          </a:xfrm>
        </p:spPr>
        <p:txBody>
          <a:bodyPr/>
          <a:lstStyle>
            <a:lvl1pPr>
              <a:defRPr kumimoji="0" b="1">
                <a:latin typeface="Times New Roman" pitchFamily="18" charset="0"/>
              </a:defRPr>
            </a:lvl1pPr>
          </a:lstStyle>
          <a:p>
            <a:pPr>
              <a:defRPr/>
            </a:pPr>
            <a:endParaRPr lang="en-US" altLang="ja-JP"/>
          </a:p>
        </p:txBody>
      </p:sp>
      <p:sp>
        <p:nvSpPr>
          <p:cNvPr id="7" name="スライド番号プレースホルダ 6">
            <a:extLst>
              <a:ext uri="{FF2B5EF4-FFF2-40B4-BE49-F238E27FC236}">
                <a16:creationId xmlns:a16="http://schemas.microsoft.com/office/drawing/2014/main" id="{2EA704DF-5579-4476-995E-365AEF9416B5}"/>
              </a:ext>
            </a:extLst>
          </p:cNvPr>
          <p:cNvSpPr>
            <a:spLocks noGrp="1"/>
          </p:cNvSpPr>
          <p:nvPr>
            <p:ph type="sldNum" sz="quarter" idx="12"/>
          </p:nvPr>
        </p:nvSpPr>
        <p:spPr>
          <a:xfrm>
            <a:off x="8737600" y="6248400"/>
            <a:ext cx="2540000" cy="457200"/>
          </a:xfrm>
        </p:spPr>
        <p:txBody>
          <a:bodyPr/>
          <a:lstStyle>
            <a:lvl1pPr>
              <a:defRPr kumimoji="0" b="1">
                <a:latin typeface="Times New Roman" panose="02020603050405020304" pitchFamily="18" charset="0"/>
              </a:defRPr>
            </a:lvl1pPr>
          </a:lstStyle>
          <a:p>
            <a:pPr>
              <a:defRPr/>
            </a:pPr>
            <a:fld id="{C5D2C14B-C0DA-40C4-ADB3-47E97C3F69D8}" type="slidenum">
              <a:rPr lang="en-US" altLang="ja-JP"/>
              <a:pPr>
                <a:defRPr/>
              </a:pPr>
              <a:t>‹#›</a:t>
            </a:fld>
            <a:endParaRPr lang="en-US" altLang="ja-JP"/>
          </a:p>
        </p:txBody>
      </p:sp>
    </p:spTree>
    <p:extLst>
      <p:ext uri="{BB962C8B-B14F-4D97-AF65-F5344CB8AC3E}">
        <p14:creationId xmlns:p14="http://schemas.microsoft.com/office/powerpoint/2010/main" val="339574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86723DD-1ED2-449D-A27E-D4E51F488EBA}" type="datetimeFigureOut">
              <a:rPr lang="ja-JP" altLang="en-US" smtClean="0"/>
              <a:pPr>
                <a:defRPr/>
              </a:pPr>
              <a:t>2021/9/24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B16EECBF-BF66-4B8C-A3D3-5A1421427D68}" type="slidenum">
              <a:rPr lang="ja-JP" altLang="en-US" smtClean="0"/>
              <a:pPr>
                <a:defRPr/>
              </a:pPr>
              <a:t>‹#›</a:t>
            </a:fld>
            <a:endParaRPr lang="ja-JP" altLang="en-US"/>
          </a:p>
        </p:txBody>
      </p:sp>
    </p:spTree>
    <p:extLst>
      <p:ext uri="{BB962C8B-B14F-4D97-AF65-F5344CB8AC3E}">
        <p14:creationId xmlns:p14="http://schemas.microsoft.com/office/powerpoint/2010/main" val="158103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60AF311-DDAE-4143-9FD2-A22153B36F27}" type="datetimeFigureOut">
              <a:rPr lang="ja-JP" altLang="en-US" smtClean="0"/>
              <a:pPr>
                <a:defRPr/>
              </a:pPr>
              <a:t>2021/9/24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8E09150-0D4F-4AD6-B2CC-C82777906043}" type="slidenum">
              <a:rPr lang="ja-JP" altLang="en-US" smtClean="0"/>
              <a:pPr>
                <a:defRPr/>
              </a:pPr>
              <a:t>‹#›</a:t>
            </a:fld>
            <a:endParaRPr lang="ja-JP" altLang="en-US"/>
          </a:p>
        </p:txBody>
      </p:sp>
    </p:spTree>
    <p:extLst>
      <p:ext uri="{BB962C8B-B14F-4D97-AF65-F5344CB8AC3E}">
        <p14:creationId xmlns:p14="http://schemas.microsoft.com/office/powerpoint/2010/main" val="308793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D79A95EF-BFC7-4019-A931-65D770B5F2EA}" type="datetimeFigureOut">
              <a:rPr lang="ja-JP" altLang="en-US" smtClean="0"/>
              <a:pPr>
                <a:defRPr/>
              </a:pPr>
              <a:t>2021/9/24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2209B485-598E-400E-B088-85667FDB33A5}" type="slidenum">
              <a:rPr lang="ja-JP" altLang="en-US" smtClean="0"/>
              <a:pPr>
                <a:defRPr/>
              </a:pPr>
              <a:t>‹#›</a:t>
            </a:fld>
            <a:endParaRPr lang="ja-JP" altLang="en-US"/>
          </a:p>
        </p:txBody>
      </p:sp>
    </p:spTree>
    <p:extLst>
      <p:ext uri="{BB962C8B-B14F-4D97-AF65-F5344CB8AC3E}">
        <p14:creationId xmlns:p14="http://schemas.microsoft.com/office/powerpoint/2010/main" val="410515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D8708403-1D4D-4050-8756-8E8BF4D4E5B7}" type="datetimeFigureOut">
              <a:rPr lang="ja-JP" altLang="en-US" smtClean="0"/>
              <a:pPr>
                <a:defRPr/>
              </a:pPr>
              <a:t>2021/9/24</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31F6590E-DAE4-404B-A295-CD1F41D3A419}" type="slidenum">
              <a:rPr lang="ja-JP" altLang="en-US" smtClean="0"/>
              <a:pPr>
                <a:defRPr/>
              </a:pPr>
              <a:t>‹#›</a:t>
            </a:fld>
            <a:endParaRPr lang="ja-JP" altLang="en-US"/>
          </a:p>
        </p:txBody>
      </p:sp>
    </p:spTree>
    <p:extLst>
      <p:ext uri="{BB962C8B-B14F-4D97-AF65-F5344CB8AC3E}">
        <p14:creationId xmlns:p14="http://schemas.microsoft.com/office/powerpoint/2010/main" val="25066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E028F65C-0E2E-4362-8E26-37D876872779}" type="datetimeFigureOut">
              <a:rPr lang="ja-JP" altLang="en-US" smtClean="0"/>
              <a:pPr>
                <a:defRPr/>
              </a:pPr>
              <a:t>2021/9/24</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38808F9B-6C43-485E-A1C6-8C0946DA7EDE}" type="slidenum">
              <a:rPr lang="ja-JP" altLang="en-US" smtClean="0"/>
              <a:pPr>
                <a:defRPr/>
              </a:pPr>
              <a:t>‹#›</a:t>
            </a:fld>
            <a:endParaRPr lang="ja-JP" altLang="en-US"/>
          </a:p>
        </p:txBody>
      </p:sp>
    </p:spTree>
    <p:extLst>
      <p:ext uri="{BB962C8B-B14F-4D97-AF65-F5344CB8AC3E}">
        <p14:creationId xmlns:p14="http://schemas.microsoft.com/office/powerpoint/2010/main" val="106866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0940D2-278B-4586-9E19-2BC822423187}" type="datetimeFigureOut">
              <a:rPr lang="ja-JP" altLang="en-US" smtClean="0"/>
              <a:pPr>
                <a:defRPr/>
              </a:pPr>
              <a:t>2021/9/24</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A3CC51F9-8CFB-4212-A512-5B18F8E4CE6D}" type="slidenum">
              <a:rPr lang="ja-JP" altLang="en-US" smtClean="0"/>
              <a:pPr>
                <a:defRPr/>
              </a:pPr>
              <a:t>‹#›</a:t>
            </a:fld>
            <a:endParaRPr lang="ja-JP" altLang="en-US"/>
          </a:p>
        </p:txBody>
      </p:sp>
    </p:spTree>
    <p:extLst>
      <p:ext uri="{BB962C8B-B14F-4D97-AF65-F5344CB8AC3E}">
        <p14:creationId xmlns:p14="http://schemas.microsoft.com/office/powerpoint/2010/main" val="27842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4FE2AB0-8D3F-417C-AD81-67B6B7D50D30}" type="datetimeFigureOut">
              <a:rPr lang="ja-JP" altLang="en-US" smtClean="0"/>
              <a:pPr>
                <a:defRPr/>
              </a:pPr>
              <a:t>2021/9/24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260032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5FDB2D5A-3524-4687-AD11-A28AB254F9A1}" type="datetimeFigureOut">
              <a:rPr lang="ja-JP" altLang="en-US" smtClean="0"/>
              <a:pPr>
                <a:defRPr/>
              </a:pPr>
              <a:t>2021/9/24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F350907-C80D-47DE-B23B-613C4C0C0F5A}" type="slidenum">
              <a:rPr lang="ja-JP" altLang="en-US" smtClean="0"/>
              <a:pPr>
                <a:defRPr/>
              </a:pPr>
              <a:t>‹#›</a:t>
            </a:fld>
            <a:endParaRPr lang="ja-JP" altLang="en-US"/>
          </a:p>
        </p:txBody>
      </p:sp>
    </p:spTree>
    <p:extLst>
      <p:ext uri="{BB962C8B-B14F-4D97-AF65-F5344CB8AC3E}">
        <p14:creationId xmlns:p14="http://schemas.microsoft.com/office/powerpoint/2010/main" val="47351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FE2AB0-8D3F-417C-AD81-67B6B7D50D30}" type="datetimeFigureOut">
              <a:rPr lang="ja-JP" altLang="en-US" smtClean="0"/>
              <a:pPr>
                <a:defRPr/>
              </a:pPr>
              <a:t>2021/9/24</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182144-3AC1-468E-8EC3-3046FBD73AFD}" type="slidenum">
              <a:rPr lang="ja-JP" altLang="en-US" smtClean="0"/>
              <a:pPr>
                <a:defRPr/>
              </a:pPr>
              <a:t>‹#›</a:t>
            </a:fld>
            <a:endParaRPr lang="ja-JP" altLang="en-US"/>
          </a:p>
        </p:txBody>
      </p:sp>
    </p:spTree>
    <p:extLst>
      <p:ext uri="{BB962C8B-B14F-4D97-AF65-F5344CB8AC3E}">
        <p14:creationId xmlns:p14="http://schemas.microsoft.com/office/powerpoint/2010/main" val="3899037555"/>
      </p:ext>
    </p:extLst>
  </p:cSld>
  <p:clrMap bg1="lt1" tx1="dk1" bg2="lt2" tx2="dk2" accent1="accent1" accent2="accent2" accent3="accent3" accent4="accent4" accent5="accent5" accent6="accent6" hlink="hlink" folHlink="folHlink"/>
  <p:sldLayoutIdLst>
    <p:sldLayoutId id="2147497728" r:id="rId1"/>
    <p:sldLayoutId id="2147497729" r:id="rId2"/>
    <p:sldLayoutId id="2147497730" r:id="rId3"/>
    <p:sldLayoutId id="2147497731" r:id="rId4"/>
    <p:sldLayoutId id="2147497732" r:id="rId5"/>
    <p:sldLayoutId id="2147497733" r:id="rId6"/>
    <p:sldLayoutId id="2147497734" r:id="rId7"/>
    <p:sldLayoutId id="2147497735" r:id="rId8"/>
    <p:sldLayoutId id="2147497736" r:id="rId9"/>
    <p:sldLayoutId id="2147497737" r:id="rId10"/>
    <p:sldLayoutId id="2147497738" r:id="rId11"/>
    <p:sldLayoutId id="214749773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hyperlink" Target="&#65288;WAM)%20%20%20&#35611;&#32722;&#20250;&#12473;&#12521;&#12452;&#12489;&#12288;&#12418;&#12398;&#12431;&#12377;&#12428;.pptx" TargetMode="External"/><Relationship Id="rId3" Type="http://schemas.openxmlformats.org/officeDocument/2006/relationships/image" Target="../media/image24.png"/><Relationship Id="rId7" Type="http://schemas.openxmlformats.org/officeDocument/2006/relationships/hyperlink" Target="&#65288;WAM)%20%20%20&#35611;&#32722;&#20250;&#12473;&#12521;&#12452;&#12489;&#12288;&#39135;&#20107;&#26628;&#39178;.pptx"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65288;WAM&#65289;&#35611;&#32722;&#20250;&#12473;&#12521;&#12452;&#12489;&#12288;&#21475;&#33108;&#27231;&#33021;&#21521;&#19978;&#65288;&#32004;4&#20998;&#65289;.pptx" TargetMode="External"/><Relationship Id="rId11" Type="http://schemas.openxmlformats.org/officeDocument/2006/relationships/hyperlink" Target="&#65288;WAM)%20%20%20&#35611;&#32722;&#20250;&#12473;&#12521;&#12452;&#12489;&#12288;&#24863;&#26579;&#23550;&#31574;.pptx" TargetMode="External"/><Relationship Id="rId5" Type="http://schemas.openxmlformats.org/officeDocument/2006/relationships/hyperlink" Target="&#36578;&#20498;&#20104;&#38450;&#20104;&#38450;&#12398;&#29872;&#22659;&#12388;&#12367;&#12426;.mp4" TargetMode="External"/><Relationship Id="rId10" Type="http://schemas.openxmlformats.org/officeDocument/2006/relationships/hyperlink" Target="&#65288;WAM&#65289;&#35611;&#32722;&#20250;&#12473;&#12521;&#12452;&#12489;&#12288;&#35370;&#21839;&#12398;&#24037;&#22827;&#12288;&#20869;&#30000;&#20462;&#27491;&#38899;&#22768;&#20837;&#12426;.pptx" TargetMode="External"/><Relationship Id="rId4" Type="http://schemas.openxmlformats.org/officeDocument/2006/relationships/hyperlink" Target="&#36939;&#21205;&#12395;&#12388;&#12356;&#12390;2021&#12304;17&#20998;39&#31186;&#12305;.mp4" TargetMode="External"/><Relationship Id="rId9" Type="http://schemas.openxmlformats.org/officeDocument/2006/relationships/hyperlink" Target="&#65288;WAM)%20%20%20&#35611;&#32722;&#20250;&#12473;&#12521;&#12452;&#12489;&#12288;&#38281;&#12376;&#12371;&#12418;&#12426;&#12539;&#12358;&#12388;&#65288;&#32004;11&#20998;&#65289;.ppt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65288;WAM)%20%20%20&#35611;&#32722;&#20250;&#12473;&#12521;&#12452;&#12489;&#12288;&#12418;&#12398;&#12431;&#12377;&#12428;.pptx" TargetMode="External"/><Relationship Id="rId3" Type="http://schemas.openxmlformats.org/officeDocument/2006/relationships/image" Target="../media/image24.png"/><Relationship Id="rId7" Type="http://schemas.openxmlformats.org/officeDocument/2006/relationships/hyperlink" Target="&#65288;WAM)%20%20%20&#35611;&#32722;&#20250;&#12473;&#12521;&#12452;&#12489;&#12288;&#39135;&#20107;&#26628;&#39178;.pptx"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65288;WAM&#65289;&#35611;&#32722;&#20250;&#12473;&#12521;&#12452;&#12489;&#12288;&#21475;&#33108;&#27231;&#33021;&#21521;&#19978;&#65288;&#32004;4&#20998;&#65289;.pptx" TargetMode="External"/><Relationship Id="rId11" Type="http://schemas.openxmlformats.org/officeDocument/2006/relationships/hyperlink" Target="&#65288;WAM)%20%20%20&#35611;&#32722;&#20250;&#12473;&#12521;&#12452;&#12489;&#12288;&#24863;&#26579;&#23550;&#31574;.pptx" TargetMode="External"/><Relationship Id="rId5" Type="http://schemas.openxmlformats.org/officeDocument/2006/relationships/hyperlink" Target="&#36578;&#20498;&#20104;&#38450;&#20104;&#38450;&#12398;&#29872;&#22659;&#12388;&#12367;&#12426;.mp4" TargetMode="External"/><Relationship Id="rId10" Type="http://schemas.openxmlformats.org/officeDocument/2006/relationships/hyperlink" Target="&#65288;WAM&#65289;&#35611;&#32722;&#20250;&#12473;&#12521;&#12452;&#12489;&#12288;&#35370;&#21839;&#12398;&#24037;&#22827;&#12288;&#20869;&#30000;&#20462;&#27491;&#38899;&#22768;&#20837;&#12426;.pptx" TargetMode="External"/><Relationship Id="rId4" Type="http://schemas.openxmlformats.org/officeDocument/2006/relationships/hyperlink" Target="&#36939;&#21205;&#12395;&#12388;&#12356;&#12390;2021&#12304;17&#20998;39&#31186;&#12305;.mp4" TargetMode="External"/><Relationship Id="rId9" Type="http://schemas.openxmlformats.org/officeDocument/2006/relationships/hyperlink" Target="&#65288;WAM)%20%20%20&#35611;&#32722;&#20250;&#12473;&#12521;&#12452;&#12489;&#12288;&#38281;&#12376;&#12371;&#12418;&#12426;&#12539;&#12358;&#12388;&#65288;&#32004;11&#20998;&#65289;.pptx"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65288;WAM)%20%20%20&#35611;&#32722;&#20250;&#12473;&#12521;&#12452;&#12489;&#12288;&#12418;&#12398;&#12431;&#12377;&#12428;.pptx" TargetMode="External"/><Relationship Id="rId3" Type="http://schemas.openxmlformats.org/officeDocument/2006/relationships/image" Target="../media/image24.png"/><Relationship Id="rId7" Type="http://schemas.openxmlformats.org/officeDocument/2006/relationships/hyperlink" Target="&#65288;WAM)%20%20%20&#35611;&#32722;&#20250;&#12473;&#12521;&#12452;&#12489;&#12288;&#39135;&#20107;&#26628;&#39178;.ppt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65288;WAM&#65289;&#35611;&#32722;&#20250;&#12473;&#12521;&#12452;&#12489;&#12288;&#21475;&#33108;&#27231;&#33021;&#21521;&#19978;&#65288;&#32004;4&#20998;&#65289;.pptx" TargetMode="External"/><Relationship Id="rId11" Type="http://schemas.openxmlformats.org/officeDocument/2006/relationships/hyperlink" Target="&#65288;WAM)%20%20%20&#35611;&#32722;&#20250;&#12473;&#12521;&#12452;&#12489;&#12288;&#24863;&#26579;&#23550;&#31574;.pptx" TargetMode="External"/><Relationship Id="rId5" Type="http://schemas.openxmlformats.org/officeDocument/2006/relationships/hyperlink" Target="&#36578;&#20498;&#20104;&#38450;&#20104;&#38450;&#12398;&#29872;&#22659;&#12388;&#12367;&#12426;.mp4" TargetMode="External"/><Relationship Id="rId10" Type="http://schemas.openxmlformats.org/officeDocument/2006/relationships/hyperlink" Target="&#65288;WAM&#65289;&#35611;&#32722;&#20250;&#12473;&#12521;&#12452;&#12489;&#12288;&#35370;&#21839;&#12398;&#24037;&#22827;&#12288;&#20869;&#30000;&#20462;&#27491;&#38899;&#22768;&#20837;&#12426;.pptx" TargetMode="External"/><Relationship Id="rId4" Type="http://schemas.openxmlformats.org/officeDocument/2006/relationships/hyperlink" Target="&#36939;&#21205;&#12395;&#12388;&#12356;&#12390;2021&#12304;17&#20998;39&#31186;&#12305;.mp4" TargetMode="External"/><Relationship Id="rId9" Type="http://schemas.openxmlformats.org/officeDocument/2006/relationships/hyperlink" Target="&#65288;WAM)%20%20%20&#35611;&#32722;&#20250;&#12473;&#12521;&#12452;&#12489;&#12288;&#38281;&#12376;&#12371;&#12418;&#12426;&#12539;&#12358;&#12388;&#65288;&#32004;11&#20998;&#65289;.pptx"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2C8CBF-47C8-462E-932E-A31CBEAFC8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52631"/>
            <a:ext cx="12192000" cy="4900705"/>
          </a:xfrm>
          <a:prstGeom prst="rect">
            <a:avLst/>
          </a:prstGeom>
        </p:spPr>
      </p:pic>
      <p:sp>
        <p:nvSpPr>
          <p:cNvPr id="2" name="タイトル 1"/>
          <p:cNvSpPr>
            <a:spLocks noGrp="1"/>
          </p:cNvSpPr>
          <p:nvPr>
            <p:ph type="title"/>
          </p:nvPr>
        </p:nvSpPr>
        <p:spPr>
          <a:xfrm>
            <a:off x="908893" y="-27384"/>
            <a:ext cx="11309449" cy="1580015"/>
          </a:xfrm>
          <a:solidFill>
            <a:schemeClr val="accent5">
              <a:lumMod val="60000"/>
              <a:lumOff val="40000"/>
            </a:schemeClr>
          </a:solidFill>
        </p:spPr>
        <p:txBody>
          <a:bodyPr vert="horz" lIns="63305" tIns="108000" rIns="63305" bIns="36000" rtlCol="0" anchor="ctr">
            <a:noAutofit/>
          </a:bodyPr>
          <a:lstStyle/>
          <a:p>
            <a:pPr algn="ctr">
              <a:lnSpc>
                <a:spcPct val="130000"/>
              </a:lnSpc>
              <a:spcBef>
                <a:spcPts val="600"/>
              </a:spcBef>
              <a:spcAft>
                <a:spcPts val="600"/>
              </a:spcAft>
            </a:pPr>
            <a:r>
              <a:rPr lang="ja-JP" altLang="en-US" sz="24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r>
              <a:rPr lang="ja-JP" altLang="en-US" dirty="0">
                <a:solidFill>
                  <a:schemeClr val="bg1"/>
                </a:solidFill>
                <a:latin typeface="メイリオ" panose="020B0604030504040204" pitchFamily="50" charset="-128"/>
                <a:ea typeface="メイリオ" panose="020B0604030504040204" pitchFamily="50" charset="-128"/>
              </a:rPr>
              <a:t/>
            </a:r>
            <a:br>
              <a:rPr lang="ja-JP" altLang="en-US" dirty="0">
                <a:solidFill>
                  <a:schemeClr val="bg1"/>
                </a:solidFill>
                <a:latin typeface="メイリオ" panose="020B0604030504040204" pitchFamily="50" charset="-128"/>
                <a:ea typeface="メイリオ" panose="020B0604030504040204" pitchFamily="50" charset="-128"/>
              </a:rPr>
            </a:br>
            <a:r>
              <a:rPr lang="ja-JP" altLang="en-US" sz="4800" b="1" dirty="0">
                <a:solidFill>
                  <a:schemeClr val="bg1"/>
                </a:solidFill>
                <a:latin typeface="メイリオ" panose="020B0604030504040204" pitchFamily="50" charset="-128"/>
                <a:ea typeface="メイリオ" panose="020B0604030504040204" pitchFamily="50" charset="-128"/>
              </a:rPr>
              <a:t>第１回　ご近所サポーター講習会</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Tree>
    <p:extLst>
      <p:ext uri="{BB962C8B-B14F-4D97-AF65-F5344CB8AC3E}">
        <p14:creationId xmlns:p14="http://schemas.microsoft.com/office/powerpoint/2010/main" val="316762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199982" y="1844824"/>
            <a:ext cx="10225136" cy="378565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ここで、ちょっと考えてみましょう</a:t>
            </a:r>
            <a:r>
              <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外出機会が減るって？</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〇通いの場に出ていたけど、自粛生活で出られない</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▽交通弱者のため通いの場まで行けない</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▽引きこもり等で通いの場に行くつもりがない</a:t>
            </a:r>
          </a:p>
        </p:txBody>
      </p:sp>
    </p:spTree>
    <p:extLst>
      <p:ext uri="{BB962C8B-B14F-4D97-AF65-F5344CB8AC3E}">
        <p14:creationId xmlns:p14="http://schemas.microsoft.com/office/powerpoint/2010/main" val="587194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本事業の概要</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sp>
        <p:nvSpPr>
          <p:cNvPr id="11" name="正方形/長方形 10">
            <a:extLst>
              <a:ext uri="{FF2B5EF4-FFF2-40B4-BE49-F238E27FC236}">
                <a16:creationId xmlns:a16="http://schemas.microsoft.com/office/drawing/2014/main" id="{8333C82B-3128-4540-A32F-1706FD676E84}"/>
              </a:ext>
            </a:extLst>
          </p:cNvPr>
          <p:cNvSpPr/>
          <p:nvPr/>
        </p:nvSpPr>
        <p:spPr>
          <a:xfrm>
            <a:off x="1127448" y="1819929"/>
            <a:ext cx="10441160" cy="433965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本事業</a:t>
            </a: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はコロナに関わらず、</a:t>
            </a:r>
            <a:r>
              <a:rPr kumimoji="0" lang="ja-JP" altLang="en-US" sz="3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外出機会の少なくなった方</a:t>
            </a: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に対する</a:t>
            </a:r>
            <a:r>
              <a:rPr kumimoji="0" lang="ja-JP" altLang="en-US" sz="3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介護予防プログラム</a:t>
            </a: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を行うものです。</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・感染対策に留意しながら、ご近所サポーターが訪問</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・近所付き合いの中で介護予防や生活支援を行う</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・ご近所サポーターの養成は、オンラインで行う</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0" name="Picture 4" descr="公益社団法人　全国国民健康保険診療施設協議会">
            <a:extLst>
              <a:ext uri="{FF2B5EF4-FFF2-40B4-BE49-F238E27FC236}">
                <a16:creationId xmlns:a16="http://schemas.microsoft.com/office/drawing/2014/main" id="{29E7D361-DFD0-4E60-98CE-A0D7ECD49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700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AACDD4F-2464-43FD-A6AA-0F238CFD76AE}"/>
              </a:ext>
            </a:extLst>
          </p:cNvPr>
          <p:cNvSpPr txBox="1">
            <a:spLocks/>
          </p:cNvSpPr>
          <p:nvPr/>
        </p:nvSpPr>
        <p:spPr>
          <a:xfrm>
            <a:off x="0" y="569282"/>
            <a:ext cx="12192000" cy="928593"/>
          </a:xfrm>
          <a:prstGeom prst="rect">
            <a:avLst/>
          </a:prstGeom>
          <a:solidFill>
            <a:schemeClr val="accent5">
              <a:lumMod val="20000"/>
              <a:lumOff val="80000"/>
            </a:schemeClr>
          </a:solidFill>
        </p:spPr>
        <p:txBody>
          <a:bodyPr vert="horz" lIns="63305" tIns="36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0"/>
              </a:spcBef>
            </a:pPr>
            <a:r>
              <a:rPr lang="ja-JP" altLang="en-US" b="1">
                <a:solidFill>
                  <a:srgbClr val="7030A0"/>
                </a:solidFill>
                <a:latin typeface="メイリオ" panose="020B0604030504040204" pitchFamily="50" charset="-128"/>
                <a:ea typeface="メイリオ" panose="020B0604030504040204" pitchFamily="50" charset="-128"/>
              </a:rPr>
              <a:t>本事業の概要</a:t>
            </a:r>
            <a:endParaRPr lang="ja-JP" altLang="en-US" b="1" dirty="0">
              <a:solidFill>
                <a:srgbClr val="7030A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559496" y="1628800"/>
            <a:ext cx="9577064" cy="46474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対象者</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健康な高齢者が要介護状態となることの予防</a:t>
            </a:r>
            <a:endParaRPr kumimoji="1" lang="en-US" altLang="ja-JP"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・要介護状態の軽減や悪化防止</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アプローチ法</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・脳卒中など要介護状態となる疾病の予防</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フレイル経由で要介護状態になることの予防</a:t>
            </a:r>
            <a:endParaRPr kumimoji="0" lang="en-US" altLang="ja-JP"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80751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FA3255BB-2EE9-429D-8B53-56D42439E240}"/>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本事業の概要</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775520" y="1652905"/>
            <a:ext cx="10225136" cy="5139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内容</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・高齢者本人へのアプローチ（機能訓練など）</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・生活環境の調整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・地域の中の居場所・出番づくり</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場所</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・入居施設</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・通所施設</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・地域の通いの場</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自宅</a:t>
            </a:r>
          </a:p>
        </p:txBody>
      </p:sp>
    </p:spTree>
    <p:extLst>
      <p:ext uri="{BB962C8B-B14F-4D97-AF65-F5344CB8AC3E}">
        <p14:creationId xmlns:p14="http://schemas.microsoft.com/office/powerpoint/2010/main" val="401744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ご近所サポーター講習会のイメージ</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0B363C70-C9CB-479C-835B-E5DACD43B29E}"/>
              </a:ext>
            </a:extLst>
          </p:cNvPr>
          <p:cNvSpPr/>
          <p:nvPr/>
        </p:nvSpPr>
        <p:spPr>
          <a:xfrm>
            <a:off x="479376" y="1844824"/>
            <a:ext cx="6768752" cy="1446550"/>
          </a:xfrm>
          <a:prstGeom prst="rect">
            <a:avLst/>
          </a:prstGeom>
        </p:spPr>
        <p:txBody>
          <a:bodyPr wrap="square">
            <a:spAutoFit/>
          </a:bodyPr>
          <a:lstStyle/>
          <a:p>
            <a:r>
              <a:rPr lang="ja-JP" altLang="en-US" sz="4400" dirty="0">
                <a:solidFill>
                  <a:srgbClr val="000000"/>
                </a:solidFill>
                <a:latin typeface="メイリオ" panose="020B0604030504040204" pitchFamily="50" charset="-128"/>
                <a:ea typeface="メイリオ" panose="020B0604030504040204" pitchFamily="50" charset="-128"/>
              </a:rPr>
              <a:t>会場集合型での講習会のイメージ</a:t>
            </a:r>
            <a:endParaRPr lang="en-US" altLang="ja-JP" sz="4400" dirty="0">
              <a:solidFill>
                <a:srgbClr val="000000"/>
              </a:solidFill>
              <a:latin typeface="メイリオ" panose="020B0604030504040204" pitchFamily="50" charset="-128"/>
              <a:ea typeface="メイリオ" panose="020B0604030504040204" pitchFamily="50" charset="-128"/>
            </a:endParaRPr>
          </a:p>
        </p:txBody>
      </p:sp>
      <p:pic>
        <p:nvPicPr>
          <p:cNvPr id="28" name="Picture 2" descr="https://3.bp.blogspot.com/-o8ptxFTicXs/VwdI4KYO1RI/AAAAAAAA5mg/51gFWZ_LKjky672eMS1jO6wCYtAH-EaOw/s800/job_teacher_man.png">
            <a:extLst>
              <a:ext uri="{FF2B5EF4-FFF2-40B4-BE49-F238E27FC236}">
                <a16:creationId xmlns:a16="http://schemas.microsoft.com/office/drawing/2014/main" id="{321C065C-59F5-4C11-8737-20378C464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3693" y="1916187"/>
            <a:ext cx="2597671" cy="35400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マスクを付けた会議のイラスト（人々）">
            <a:extLst>
              <a:ext uri="{FF2B5EF4-FFF2-40B4-BE49-F238E27FC236}">
                <a16:creationId xmlns:a16="http://schemas.microsoft.com/office/drawing/2014/main" id="{F08A6F0B-EBED-4E3D-9858-299C2653C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598" y="3230989"/>
            <a:ext cx="3147893" cy="334882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id="{DE751B1B-E85A-40A1-A892-037DC3BAF92C}"/>
              </a:ext>
            </a:extLst>
          </p:cNvPr>
          <p:cNvGrpSpPr/>
          <p:nvPr/>
        </p:nvGrpSpPr>
        <p:grpSpPr>
          <a:xfrm>
            <a:off x="8444416" y="2795997"/>
            <a:ext cx="1221842" cy="2109403"/>
            <a:chOff x="6681619" y="2605636"/>
            <a:chExt cx="2178666" cy="4332156"/>
          </a:xfrm>
        </p:grpSpPr>
        <p:pic>
          <p:nvPicPr>
            <p:cNvPr id="37" name="Picture 8" descr="https://1.bp.blogspot.com/-jxRt9roJJEs/XvcIwHbmMoI/AAAAAAABZrs/btaZOMkZNEcRJJp0a26g99CgO1eMH-uDgCNcBGAsYHQ/s1600/air_high_touch.png">
              <a:extLst>
                <a:ext uri="{FF2B5EF4-FFF2-40B4-BE49-F238E27FC236}">
                  <a16:creationId xmlns:a16="http://schemas.microsoft.com/office/drawing/2014/main" id="{B9868E49-7C0C-445F-9224-4AC8933140E9}"/>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49709"/>
            <a:stretch/>
          </p:blipFill>
          <p:spPr bwMode="auto">
            <a:xfrm>
              <a:off x="6681619" y="2605636"/>
              <a:ext cx="2178666" cy="4332156"/>
            </a:xfrm>
            <a:prstGeom prst="rect">
              <a:avLst/>
            </a:prstGeom>
            <a:noFill/>
            <a:extLst>
              <a:ext uri="{909E8E84-426E-40DD-AFC4-6F175D3DCCD1}">
                <a14:hiddenFill xmlns:a14="http://schemas.microsoft.com/office/drawing/2010/main">
                  <a:solidFill>
                    <a:srgbClr val="FFFFFF"/>
                  </a:solidFill>
                </a14:hiddenFill>
              </a:ext>
            </a:extLst>
          </p:spPr>
        </p:pic>
        <p:sp>
          <p:nvSpPr>
            <p:cNvPr id="38" name="四角形: 角を丸くする 37">
              <a:extLst>
                <a:ext uri="{FF2B5EF4-FFF2-40B4-BE49-F238E27FC236}">
                  <a16:creationId xmlns:a16="http://schemas.microsoft.com/office/drawing/2014/main" id="{80FFAB9A-AC09-4E8A-8488-92F110E8A1F2}"/>
                </a:ext>
              </a:extLst>
            </p:cNvPr>
            <p:cNvSpPr/>
            <p:nvPr/>
          </p:nvSpPr>
          <p:spPr>
            <a:xfrm>
              <a:off x="8040215" y="4653137"/>
              <a:ext cx="820069" cy="6565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4E27712-ECCE-4DF2-9499-2749A7F2DFCB}"/>
              </a:ext>
            </a:extLst>
          </p:cNvPr>
          <p:cNvGrpSpPr/>
          <p:nvPr/>
        </p:nvGrpSpPr>
        <p:grpSpPr>
          <a:xfrm>
            <a:off x="9382533" y="3850698"/>
            <a:ext cx="1064954" cy="1944137"/>
            <a:chOff x="4759364" y="3068149"/>
            <a:chExt cx="1552659" cy="3111506"/>
          </a:xfrm>
        </p:grpSpPr>
        <p:pic>
          <p:nvPicPr>
            <p:cNvPr id="40" name="Picture 8" descr="https://1.bp.blogspot.com/-jxRt9roJJEs/XvcIwHbmMoI/AAAAAAABZrs/btaZOMkZNEcRJJp0a26g99CgO1eMH-uDgCNcBGAsYHQ/s1600/air_high_touch.png">
              <a:extLst>
                <a:ext uri="{FF2B5EF4-FFF2-40B4-BE49-F238E27FC236}">
                  <a16:creationId xmlns:a16="http://schemas.microsoft.com/office/drawing/2014/main" id="{B36F2B3D-9AA7-4C67-811C-081D0BF97F4C}"/>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53182" b="6207"/>
            <a:stretch/>
          </p:blipFill>
          <p:spPr bwMode="auto">
            <a:xfrm flipH="1">
              <a:off x="4759364" y="3068149"/>
              <a:ext cx="1552659" cy="3111506"/>
            </a:xfrm>
            <a:prstGeom prst="rect">
              <a:avLst/>
            </a:prstGeom>
            <a:noFill/>
            <a:extLst>
              <a:ext uri="{909E8E84-426E-40DD-AFC4-6F175D3DCCD1}">
                <a14:hiddenFill xmlns:a14="http://schemas.microsoft.com/office/drawing/2010/main">
                  <a:solidFill>
                    <a:srgbClr val="FFFFFF"/>
                  </a:solidFill>
                </a14:hiddenFill>
              </a:ext>
            </a:extLst>
          </p:spPr>
        </p:pic>
        <p:sp>
          <p:nvSpPr>
            <p:cNvPr id="48" name="四角形: 角を丸くする 47">
              <a:extLst>
                <a:ext uri="{FF2B5EF4-FFF2-40B4-BE49-F238E27FC236}">
                  <a16:creationId xmlns:a16="http://schemas.microsoft.com/office/drawing/2014/main" id="{74918CD4-5836-4226-ABB0-C34BCE252B33}"/>
                </a:ext>
              </a:extLst>
            </p:cNvPr>
            <p:cNvSpPr/>
            <p:nvPr/>
          </p:nvSpPr>
          <p:spPr>
            <a:xfrm>
              <a:off x="5609315" y="4568428"/>
              <a:ext cx="702708" cy="5116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grpSp>
      <p:sp>
        <p:nvSpPr>
          <p:cNvPr id="54" name="四角形: 角を丸くする 53">
            <a:extLst>
              <a:ext uri="{FF2B5EF4-FFF2-40B4-BE49-F238E27FC236}">
                <a16:creationId xmlns:a16="http://schemas.microsoft.com/office/drawing/2014/main" id="{0C7D35DD-215B-43F8-935E-FD3C23787B4E}"/>
              </a:ext>
            </a:extLst>
          </p:cNvPr>
          <p:cNvSpPr/>
          <p:nvPr/>
        </p:nvSpPr>
        <p:spPr>
          <a:xfrm>
            <a:off x="8050422" y="5230171"/>
            <a:ext cx="481981" cy="3197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pic>
        <p:nvPicPr>
          <p:cNvPr id="2054" name="Picture 6" descr="https://3.bp.blogspot.com/-5MdhzkSVta4/WxdumCzkkmI/AAAAAAABMfk/IBjNjN1Mv3ITuCvOPI0I86kps16plYhcQCLcBGAs/s800/presentation_slide_simple.png">
            <a:extLst>
              <a:ext uri="{FF2B5EF4-FFF2-40B4-BE49-F238E27FC236}">
                <a16:creationId xmlns:a16="http://schemas.microsoft.com/office/drawing/2014/main" id="{FAF293F0-D277-49D1-96CC-F86D272149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869" y="3788275"/>
            <a:ext cx="3147894" cy="288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3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ご近所サポーター講習会のイメージ</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スマートフォンでのeラーニングのイラスト（男性）">
            <a:extLst>
              <a:ext uri="{FF2B5EF4-FFF2-40B4-BE49-F238E27FC236}">
                <a16:creationId xmlns:a16="http://schemas.microsoft.com/office/drawing/2014/main" id="{D67A2DCF-4403-4801-9E79-60BE58EDE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6320" y="1538248"/>
            <a:ext cx="2577302" cy="1924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オンライン会議のイラスト（女性）">
            <a:extLst>
              <a:ext uri="{FF2B5EF4-FFF2-40B4-BE49-F238E27FC236}">
                <a16:creationId xmlns:a16="http://schemas.microsoft.com/office/drawing/2014/main" id="{35B7B2EE-2A10-4EE7-81B0-DF21A3ECB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124" y="3572516"/>
            <a:ext cx="3528392" cy="30255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ビデオ会議のイラスト">
            <a:extLst>
              <a:ext uri="{FF2B5EF4-FFF2-40B4-BE49-F238E27FC236}">
                <a16:creationId xmlns:a16="http://schemas.microsoft.com/office/drawing/2014/main" id="{062C201D-52D8-4576-8D56-F3C34C6F3A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9816" y="3870849"/>
            <a:ext cx="2450879" cy="2450879"/>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a:extLst>
              <a:ext uri="{FF2B5EF4-FFF2-40B4-BE49-F238E27FC236}">
                <a16:creationId xmlns:a16="http://schemas.microsoft.com/office/drawing/2014/main" id="{7EC3D529-B919-4044-B290-4435668676EE}"/>
              </a:ext>
            </a:extLst>
          </p:cNvPr>
          <p:cNvSpPr/>
          <p:nvPr/>
        </p:nvSpPr>
        <p:spPr>
          <a:xfrm>
            <a:off x="491124" y="1838434"/>
            <a:ext cx="6721000" cy="1446550"/>
          </a:xfrm>
          <a:prstGeom prst="rect">
            <a:avLst/>
          </a:prstGeom>
        </p:spPr>
        <p:txBody>
          <a:bodyPr wrap="square">
            <a:spAutoFit/>
          </a:bodyPr>
          <a:lstStyle/>
          <a:p>
            <a:r>
              <a:rPr lang="ja-JP" altLang="en-US" sz="4400" dirty="0">
                <a:solidFill>
                  <a:srgbClr val="000000"/>
                </a:solidFill>
                <a:latin typeface="メイリオ" panose="020B0604030504040204" pitchFamily="50" charset="-128"/>
                <a:ea typeface="メイリオ" panose="020B0604030504040204" pitchFamily="50" charset="-128"/>
              </a:rPr>
              <a:t>オンラインでの講習会のイメージ</a:t>
            </a:r>
            <a:endParaRPr lang="en-US" altLang="ja-JP" sz="4400" dirty="0">
              <a:solidFill>
                <a:srgbClr val="000000"/>
              </a:solidFill>
              <a:latin typeface="メイリオ" panose="020B0604030504040204" pitchFamily="50" charset="-128"/>
              <a:ea typeface="メイリオ" panose="020B0604030504040204" pitchFamily="50" charset="-128"/>
            </a:endParaRPr>
          </a:p>
        </p:txBody>
      </p:sp>
      <p:pic>
        <p:nvPicPr>
          <p:cNvPr id="36" name="Picture 2" descr="ビデオ通話のイラスト（お年寄り男性・男の子）">
            <a:extLst>
              <a:ext uri="{FF2B5EF4-FFF2-40B4-BE49-F238E27FC236}">
                <a16:creationId xmlns:a16="http://schemas.microsoft.com/office/drawing/2014/main" id="{5D0BA31A-600B-4A44-A1AD-C175F61FA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6849" y="3712165"/>
            <a:ext cx="2653604" cy="265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ご近所サポーター講習会のイメージ</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スマートフォンでのeラーニングのイラスト（男性）">
            <a:extLst>
              <a:ext uri="{FF2B5EF4-FFF2-40B4-BE49-F238E27FC236}">
                <a16:creationId xmlns:a16="http://schemas.microsoft.com/office/drawing/2014/main" id="{D67A2DCF-4403-4801-9E79-60BE58EDE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757" y="1636694"/>
            <a:ext cx="2577302" cy="1924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ビデオ会議のイラスト">
            <a:extLst>
              <a:ext uri="{FF2B5EF4-FFF2-40B4-BE49-F238E27FC236}">
                <a16:creationId xmlns:a16="http://schemas.microsoft.com/office/drawing/2014/main" id="{062C201D-52D8-4576-8D56-F3C34C6F3A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9293" y="3903209"/>
            <a:ext cx="2450879" cy="2450879"/>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a:extLst>
              <a:ext uri="{FF2B5EF4-FFF2-40B4-BE49-F238E27FC236}">
                <a16:creationId xmlns:a16="http://schemas.microsoft.com/office/drawing/2014/main" id="{7EC3D529-B919-4044-B290-4435668676EE}"/>
              </a:ext>
            </a:extLst>
          </p:cNvPr>
          <p:cNvSpPr/>
          <p:nvPr/>
        </p:nvSpPr>
        <p:spPr>
          <a:xfrm>
            <a:off x="491124" y="1838434"/>
            <a:ext cx="6946846" cy="1446550"/>
          </a:xfrm>
          <a:prstGeom prst="rect">
            <a:avLst/>
          </a:prstGeom>
        </p:spPr>
        <p:txBody>
          <a:bodyPr wrap="square">
            <a:spAutoFit/>
          </a:bodyPr>
          <a:lstStyle/>
          <a:p>
            <a:r>
              <a:rPr lang="ja-JP" altLang="en-US" sz="4400" dirty="0">
                <a:solidFill>
                  <a:srgbClr val="000000"/>
                </a:solidFill>
                <a:latin typeface="メイリオ" panose="020B0604030504040204" pitchFamily="50" charset="-128"/>
                <a:ea typeface="メイリオ" panose="020B0604030504040204" pitchFamily="50" charset="-128"/>
              </a:rPr>
              <a:t>ハイブリッドでの講習会のイメージ</a:t>
            </a:r>
            <a:endParaRPr lang="en-US" altLang="ja-JP" sz="4400" dirty="0">
              <a:solidFill>
                <a:srgbClr val="000000"/>
              </a:solidFill>
              <a:latin typeface="メイリオ" panose="020B0604030504040204" pitchFamily="50" charset="-128"/>
              <a:ea typeface="メイリオ" panose="020B0604030504040204" pitchFamily="50" charset="-128"/>
            </a:endParaRPr>
          </a:p>
        </p:txBody>
      </p:sp>
      <p:pic>
        <p:nvPicPr>
          <p:cNvPr id="36" name="Picture 2" descr="ビデオ通話のイラスト（お年寄り男性・男の子）">
            <a:extLst>
              <a:ext uri="{FF2B5EF4-FFF2-40B4-BE49-F238E27FC236}">
                <a16:creationId xmlns:a16="http://schemas.microsoft.com/office/drawing/2014/main" id="{5D0BA31A-600B-4A44-A1AD-C175F61FA3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24" y="3922372"/>
            <a:ext cx="2450879" cy="24508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マスクを付けた会議のイラスト（人々）">
            <a:extLst>
              <a:ext uri="{FF2B5EF4-FFF2-40B4-BE49-F238E27FC236}">
                <a16:creationId xmlns:a16="http://schemas.microsoft.com/office/drawing/2014/main" id="{8EAD9604-E321-4017-B36F-46134B7E8A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7462" y="3656414"/>
            <a:ext cx="26860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3.bp.blogspot.com/-o8ptxFTicXs/VwdI4KYO1RI/AAAAAAAA5mg/51gFWZ_LKjky672eMS1jO6wCYtAH-EaOw/s800/job_teacher_man.png">
            <a:extLst>
              <a:ext uri="{FF2B5EF4-FFF2-40B4-BE49-F238E27FC236}">
                <a16:creationId xmlns:a16="http://schemas.microsoft.com/office/drawing/2014/main" id="{A2B69BF4-7101-4A85-A2F1-54B83F4220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6887" y="3317611"/>
            <a:ext cx="2377344" cy="323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1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3EDB249-F062-4AEB-B73A-8D4A91EF0492}"/>
              </a:ext>
            </a:extLst>
          </p:cNvPr>
          <p:cNvGrpSpPr/>
          <p:nvPr/>
        </p:nvGrpSpPr>
        <p:grpSpPr>
          <a:xfrm>
            <a:off x="7074299" y="2743846"/>
            <a:ext cx="1651030" cy="2917402"/>
            <a:chOff x="6681619" y="2605636"/>
            <a:chExt cx="2178666" cy="4332156"/>
          </a:xfrm>
        </p:grpSpPr>
        <p:pic>
          <p:nvPicPr>
            <p:cNvPr id="11" name="Picture 8" descr="https://1.bp.blogspot.com/-jxRt9roJJEs/XvcIwHbmMoI/AAAAAAABZrs/btaZOMkZNEcRJJp0a26g99CgO1eMH-uDgCNcBGAsYHQ/s1600/air_high_touch.png">
              <a:extLst>
                <a:ext uri="{FF2B5EF4-FFF2-40B4-BE49-F238E27FC236}">
                  <a16:creationId xmlns:a16="http://schemas.microsoft.com/office/drawing/2014/main" id="{1A4D2CA5-A19E-48EF-91E2-63D140615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09"/>
            <a:stretch/>
          </p:blipFill>
          <p:spPr bwMode="auto">
            <a:xfrm>
              <a:off x="6681619" y="2605636"/>
              <a:ext cx="2178666" cy="4332156"/>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5405411-DA18-42F0-AC7D-65ADE7DF0094}"/>
                </a:ext>
              </a:extLst>
            </p:cNvPr>
            <p:cNvSpPr/>
            <p:nvPr/>
          </p:nvSpPr>
          <p:spPr>
            <a:xfrm>
              <a:off x="8040215" y="4653137"/>
              <a:ext cx="820069" cy="6565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0" name="Picture 2" descr="https://4.bp.blogspot.com/-HJswnQNpI2A/UZmB9YzilXI/AAAAAAAATYY/DPn1NBHu7pA/s800/house_1f.png">
            <a:extLst>
              <a:ext uri="{FF2B5EF4-FFF2-40B4-BE49-F238E27FC236}">
                <a16:creationId xmlns:a16="http://schemas.microsoft.com/office/drawing/2014/main" id="{F4D6C54D-24E9-45F7-8BDA-A0F5E215E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1884097"/>
            <a:ext cx="3024336" cy="23969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2.bp.blogspot.com/-xEyg5GWeAso/WytibjXulYI/AAAAAAABM18/TwiRwBWVDx0WY9qfJjxk0zlympCmDnprgCLcBGAs/s800/travel_old_couple.png">
            <a:extLst>
              <a:ext uri="{FF2B5EF4-FFF2-40B4-BE49-F238E27FC236}">
                <a16:creationId xmlns:a16="http://schemas.microsoft.com/office/drawing/2014/main" id="{7C0DF018-222D-4CD4-BC33-FB5D6632A4C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53119" r="14855" b="26787"/>
          <a:stretch/>
        </p:blipFill>
        <p:spPr bwMode="auto">
          <a:xfrm>
            <a:off x="9674354" y="2978317"/>
            <a:ext cx="603944" cy="1313249"/>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04CBB8CB-8E1A-4C2D-A5AB-CEA5A019C081}"/>
              </a:ext>
            </a:extLst>
          </p:cNvPr>
          <p:cNvSpPr/>
          <p:nvPr/>
        </p:nvSpPr>
        <p:spPr>
          <a:xfrm>
            <a:off x="7972703" y="1562160"/>
            <a:ext cx="1800200" cy="764704"/>
          </a:xfrm>
          <a:prstGeom prst="wedgeRoundRectCallout">
            <a:avLst>
              <a:gd name="adj1" fmla="val -30369"/>
              <a:gd name="adj2" fmla="val 12259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物忘れ</a:t>
            </a:r>
          </a:p>
        </p:txBody>
      </p:sp>
      <p:sp>
        <p:nvSpPr>
          <p:cNvPr id="17" name="吹き出し: 角を丸めた四角形 16">
            <a:extLst>
              <a:ext uri="{FF2B5EF4-FFF2-40B4-BE49-F238E27FC236}">
                <a16:creationId xmlns:a16="http://schemas.microsoft.com/office/drawing/2014/main" id="{C8F01167-4210-423A-88DB-5CC0AC753468}"/>
              </a:ext>
            </a:extLst>
          </p:cNvPr>
          <p:cNvSpPr/>
          <p:nvPr/>
        </p:nvSpPr>
        <p:spPr>
          <a:xfrm>
            <a:off x="2760010" y="2619901"/>
            <a:ext cx="3565053" cy="764704"/>
          </a:xfrm>
          <a:prstGeom prst="wedgeRoundRectCallout">
            <a:avLst>
              <a:gd name="adj1" fmla="val 66623"/>
              <a:gd name="adj2" fmla="val 3133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閉じこもり・うつ</a:t>
            </a:r>
          </a:p>
        </p:txBody>
      </p:sp>
      <p:sp>
        <p:nvSpPr>
          <p:cNvPr id="18" name="吹き出し: 角を丸めた四角形 17">
            <a:extLst>
              <a:ext uri="{FF2B5EF4-FFF2-40B4-BE49-F238E27FC236}">
                <a16:creationId xmlns:a16="http://schemas.microsoft.com/office/drawing/2014/main" id="{6517F1F5-AA81-43E9-8EAE-25F69BDA0031}"/>
              </a:ext>
            </a:extLst>
          </p:cNvPr>
          <p:cNvSpPr/>
          <p:nvPr/>
        </p:nvSpPr>
        <p:spPr>
          <a:xfrm>
            <a:off x="9207375" y="4842996"/>
            <a:ext cx="2141846" cy="905687"/>
          </a:xfrm>
          <a:prstGeom prst="wedgeRoundRectCallout">
            <a:avLst>
              <a:gd name="adj1" fmla="val -61436"/>
              <a:gd name="adj2" fmla="val -9542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感染対策</a:t>
            </a:r>
          </a:p>
        </p:txBody>
      </p:sp>
      <p:sp>
        <p:nvSpPr>
          <p:cNvPr id="6" name="楕円 5">
            <a:extLst>
              <a:ext uri="{FF2B5EF4-FFF2-40B4-BE49-F238E27FC236}">
                <a16:creationId xmlns:a16="http://schemas.microsoft.com/office/drawing/2014/main" id="{09F0990E-5C68-4CB4-8BBE-FEE36B0D5178}"/>
              </a:ext>
            </a:extLst>
          </p:cNvPr>
          <p:cNvSpPr/>
          <p:nvPr/>
        </p:nvSpPr>
        <p:spPr>
          <a:xfrm>
            <a:off x="6954677" y="2704204"/>
            <a:ext cx="2036051" cy="3168571"/>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AB85D16-2A44-4CD9-9E84-21A8265C0525}"/>
              </a:ext>
            </a:extLst>
          </p:cNvPr>
          <p:cNvSpPr/>
          <p:nvPr/>
        </p:nvSpPr>
        <p:spPr>
          <a:xfrm>
            <a:off x="6970919" y="5912417"/>
            <a:ext cx="2925357" cy="544765"/>
          </a:xfrm>
          <a:prstGeom prst="rect">
            <a:avLst/>
          </a:prstGeom>
          <a:ln>
            <a:noFill/>
          </a:ln>
        </p:spPr>
        <p:txBody>
          <a:bodyPr wrap="square">
            <a:spAutoFit/>
          </a:bodyPr>
          <a:lstStyle/>
          <a:p>
            <a:pPr algn="ctr">
              <a:lnSpc>
                <a:spcPct val="130000"/>
              </a:lnSpc>
            </a:pPr>
            <a:r>
              <a:rPr lang="ja-JP" altLang="en-US" sz="2400" b="1" dirty="0">
                <a:solidFill>
                  <a:srgbClr val="461DF3"/>
                </a:solidFill>
                <a:latin typeface="メイリオ" panose="020B0604030504040204" pitchFamily="50" charset="-128"/>
                <a:ea typeface="メイリオ" panose="020B0604030504040204" pitchFamily="50" charset="-128"/>
              </a:rPr>
              <a:t>ご近所サポーター</a:t>
            </a:r>
            <a:endParaRPr lang="en-US" altLang="ja-JP" sz="2400" dirty="0">
              <a:solidFill>
                <a:srgbClr val="461DF3"/>
              </a:solidFill>
              <a:latin typeface="メイリオ" panose="020B0604030504040204" pitchFamily="50" charset="-128"/>
              <a:ea typeface="メイリオ" panose="020B0604030504040204" pitchFamily="50" charset="-128"/>
            </a:endParaRPr>
          </a:p>
        </p:txBody>
      </p:sp>
      <p:sp>
        <p:nvSpPr>
          <p:cNvPr id="22" name="吹き出し: 角を丸めた四角形 21">
            <a:extLst>
              <a:ext uri="{FF2B5EF4-FFF2-40B4-BE49-F238E27FC236}">
                <a16:creationId xmlns:a16="http://schemas.microsoft.com/office/drawing/2014/main" id="{4F0CE45B-44F1-410D-B8C8-78BDBE5DB306}"/>
              </a:ext>
            </a:extLst>
          </p:cNvPr>
          <p:cNvSpPr/>
          <p:nvPr/>
        </p:nvSpPr>
        <p:spPr>
          <a:xfrm>
            <a:off x="5015880" y="1580395"/>
            <a:ext cx="2389960" cy="764704"/>
          </a:xfrm>
          <a:prstGeom prst="wedgeRoundRectCallout">
            <a:avLst>
              <a:gd name="adj1" fmla="val 46240"/>
              <a:gd name="adj2" fmla="val 9293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食事・栄養</a:t>
            </a:r>
          </a:p>
        </p:txBody>
      </p:sp>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ご近所サポーターのイメージ</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7A90B8F8-C097-4518-BFAA-E7F013BEA1CB}"/>
              </a:ext>
            </a:extLst>
          </p:cNvPr>
          <p:cNvSpPr/>
          <p:nvPr/>
        </p:nvSpPr>
        <p:spPr>
          <a:xfrm>
            <a:off x="66755" y="5402395"/>
            <a:ext cx="3405588" cy="1438855"/>
          </a:xfrm>
          <a:prstGeom prst="rect">
            <a:avLst/>
          </a:prstGeom>
          <a:ln>
            <a:solidFill>
              <a:schemeClr val="tx1"/>
            </a:solidFill>
          </a:ln>
        </p:spPr>
        <p:txBody>
          <a:bodyPr wrap="square">
            <a:spAutoFit/>
          </a:bodyPr>
          <a:lstStyle/>
          <a:p>
            <a:pPr algn="ctr">
              <a:lnSpc>
                <a:spcPct val="150000"/>
              </a:lnSpc>
            </a:pPr>
            <a:r>
              <a:rPr lang="ja-JP" altLang="en-US" sz="2000" b="1" dirty="0">
                <a:solidFill>
                  <a:srgbClr val="000000"/>
                </a:solidFill>
                <a:latin typeface="メイリオ" panose="020B0604030504040204" pitchFamily="50" charset="-128"/>
                <a:ea typeface="メイリオ" panose="020B0604030504040204" pitchFamily="50" charset="-128"/>
              </a:rPr>
              <a:t>訪問して介護予防活動を</a:t>
            </a:r>
            <a:endParaRPr lang="en-US" altLang="ja-JP" sz="2000" b="1" dirty="0">
              <a:solidFill>
                <a:srgbClr val="000000"/>
              </a:solidFill>
              <a:latin typeface="メイリオ" panose="020B0604030504040204" pitchFamily="50" charset="-128"/>
              <a:ea typeface="メイリオ" panose="020B0604030504040204" pitchFamily="50" charset="-128"/>
            </a:endParaRPr>
          </a:p>
          <a:p>
            <a:pPr algn="ctr">
              <a:lnSpc>
                <a:spcPct val="150000"/>
              </a:lnSpc>
            </a:pPr>
            <a:r>
              <a:rPr lang="ja-JP" altLang="en-US" sz="2000" b="1" dirty="0">
                <a:solidFill>
                  <a:srgbClr val="000000"/>
                </a:solidFill>
                <a:latin typeface="メイリオ" panose="020B0604030504040204" pitchFamily="50" charset="-128"/>
                <a:ea typeface="メイリオ" panose="020B0604030504040204" pitchFamily="50" charset="-128"/>
              </a:rPr>
              <a:t>進めていく人（ご近所サポーター）をささえる</a:t>
            </a:r>
            <a:r>
              <a:rPr lang="ja-JP" altLang="en-US" sz="2000" dirty="0">
                <a:solidFill>
                  <a:srgbClr val="000000"/>
                </a:solidFill>
                <a:latin typeface="メイリオ" panose="020B0604030504040204" pitchFamily="50" charset="-128"/>
                <a:ea typeface="メイリオ" panose="020B0604030504040204" pitchFamily="50" charset="-128"/>
              </a:rPr>
              <a:t>事業</a:t>
            </a:r>
            <a:endParaRPr lang="en-US" altLang="ja-JP" sz="2000" dirty="0">
              <a:solidFill>
                <a:srgbClr val="000000"/>
              </a:solidFill>
              <a:latin typeface="メイリオ" panose="020B0604030504040204" pitchFamily="50" charset="-128"/>
              <a:ea typeface="メイリオ" panose="020B0604030504040204" pitchFamily="50" charset="-128"/>
            </a:endParaRPr>
          </a:p>
        </p:txBody>
      </p:sp>
      <p:pic>
        <p:nvPicPr>
          <p:cNvPr id="4098" name="Picture 2" descr="タブレットで説明する人のイラスト（男性）">
            <a:extLst>
              <a:ext uri="{FF2B5EF4-FFF2-40B4-BE49-F238E27FC236}">
                <a16:creationId xmlns:a16="http://schemas.microsoft.com/office/drawing/2014/main" id="{DB12B811-7502-473B-92FF-8E20976ECA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40" y="1739971"/>
            <a:ext cx="2307757" cy="2007749"/>
          </a:xfrm>
          <a:prstGeom prst="rect">
            <a:avLst/>
          </a:prstGeom>
          <a:noFill/>
          <a:extLst>
            <a:ext uri="{909E8E84-426E-40DD-AFC4-6F175D3DCCD1}">
              <a14:hiddenFill xmlns:a14="http://schemas.microsoft.com/office/drawing/2010/main">
                <a:solidFill>
                  <a:srgbClr val="FFFFFF"/>
                </a:solidFill>
              </a14:hiddenFill>
            </a:ext>
          </a:extLst>
        </p:spPr>
      </p:pic>
      <p:sp>
        <p:nvSpPr>
          <p:cNvPr id="27" name="吹き出し: 角を丸めた四角形 26">
            <a:extLst>
              <a:ext uri="{FF2B5EF4-FFF2-40B4-BE49-F238E27FC236}">
                <a16:creationId xmlns:a16="http://schemas.microsoft.com/office/drawing/2014/main" id="{803D5D53-80A0-43B9-ADFE-97C8F2C5F64D}"/>
              </a:ext>
            </a:extLst>
          </p:cNvPr>
          <p:cNvSpPr/>
          <p:nvPr/>
        </p:nvSpPr>
        <p:spPr>
          <a:xfrm>
            <a:off x="4944971" y="5661248"/>
            <a:ext cx="1577519" cy="764704"/>
          </a:xfrm>
          <a:prstGeom prst="wedgeRoundRectCallout">
            <a:avLst>
              <a:gd name="adj1" fmla="val 73487"/>
              <a:gd name="adj2" fmla="val -4890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運動</a:t>
            </a:r>
          </a:p>
        </p:txBody>
      </p:sp>
      <p:sp>
        <p:nvSpPr>
          <p:cNvPr id="28" name="吹き出し: 角を丸めた四角形 27">
            <a:extLst>
              <a:ext uri="{FF2B5EF4-FFF2-40B4-BE49-F238E27FC236}">
                <a16:creationId xmlns:a16="http://schemas.microsoft.com/office/drawing/2014/main" id="{CDB5E59F-C4D4-4813-982D-75B8DA022955}"/>
              </a:ext>
            </a:extLst>
          </p:cNvPr>
          <p:cNvSpPr/>
          <p:nvPr/>
        </p:nvSpPr>
        <p:spPr>
          <a:xfrm>
            <a:off x="1796236" y="3727322"/>
            <a:ext cx="4066325" cy="764704"/>
          </a:xfrm>
          <a:prstGeom prst="wedgeRoundRectCallout">
            <a:avLst>
              <a:gd name="adj1" fmla="val 70174"/>
              <a:gd name="adj2" fmla="val -2215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転倒予防の環境整備</a:t>
            </a:r>
            <a:endParaRPr kumimoji="1"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29" name="吹き出し: 角を丸めた四角形 28">
            <a:extLst>
              <a:ext uri="{FF2B5EF4-FFF2-40B4-BE49-F238E27FC236}">
                <a16:creationId xmlns:a16="http://schemas.microsoft.com/office/drawing/2014/main" id="{ED866F6E-EBC3-422F-8FAC-C8CB44E9C96A}"/>
              </a:ext>
            </a:extLst>
          </p:cNvPr>
          <p:cNvSpPr/>
          <p:nvPr/>
        </p:nvSpPr>
        <p:spPr>
          <a:xfrm>
            <a:off x="3688436" y="4672516"/>
            <a:ext cx="2925357" cy="764704"/>
          </a:xfrm>
          <a:prstGeom prst="wedgeRoundRectCallout">
            <a:avLst>
              <a:gd name="adj1" fmla="val 56752"/>
              <a:gd name="adj2" fmla="val -4890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3200" b="1" dirty="0">
                <a:solidFill>
                  <a:schemeClr val="tx1"/>
                </a:solidFill>
                <a:latin typeface="メイリオ" panose="020B0604030504040204" pitchFamily="50" charset="-128"/>
                <a:ea typeface="メイリオ" panose="020B0604030504040204" pitchFamily="50" charset="-128"/>
              </a:rPr>
              <a:t>口腔機能向上</a:t>
            </a:r>
          </a:p>
        </p:txBody>
      </p:sp>
    </p:spTree>
    <p:extLst>
      <p:ext uri="{BB962C8B-B14F-4D97-AF65-F5344CB8AC3E}">
        <p14:creationId xmlns:p14="http://schemas.microsoft.com/office/powerpoint/2010/main" val="212529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国診協で準備した資料</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4D643FD2-413A-4B41-9AE4-52BF0A1B71C8}"/>
              </a:ext>
            </a:extLst>
          </p:cNvPr>
          <p:cNvSpPr/>
          <p:nvPr/>
        </p:nvSpPr>
        <p:spPr>
          <a:xfrm>
            <a:off x="1703512" y="1634626"/>
            <a:ext cx="419924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感染対策（第</a:t>
            </a:r>
            <a:r>
              <a:rPr lang="en-US" altLang="ja-JP" sz="3600" dirty="0">
                <a:solidFill>
                  <a:srgbClr val="000000"/>
                </a:solidFill>
                <a:latin typeface="メイリオ" panose="020B0604030504040204" pitchFamily="50" charset="-128"/>
                <a:ea typeface="メイリオ" panose="020B0604030504040204" pitchFamily="50" charset="-128"/>
              </a:rPr>
              <a:t>1</a:t>
            </a:r>
            <a:r>
              <a:rPr lang="ja-JP" altLang="en-US" sz="3600" dirty="0">
                <a:solidFill>
                  <a:srgbClr val="000000"/>
                </a:solidFill>
                <a:latin typeface="メイリオ" panose="020B0604030504040204" pitchFamily="50" charset="-128"/>
                <a:ea typeface="メイリオ" panose="020B0604030504040204" pitchFamily="50" charset="-128"/>
              </a:rPr>
              <a:t>回）</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701C8DDC-538F-4B34-84FC-C6CCA20AFA06}"/>
              </a:ext>
            </a:extLst>
          </p:cNvPr>
          <p:cNvSpPr/>
          <p:nvPr/>
        </p:nvSpPr>
        <p:spPr>
          <a:xfrm>
            <a:off x="1703512" y="2625783"/>
            <a:ext cx="418138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食事・栄養</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EDCEEBAF-771B-4277-A9DF-9D314B1763B7}"/>
              </a:ext>
            </a:extLst>
          </p:cNvPr>
          <p:cNvSpPr/>
          <p:nvPr/>
        </p:nvSpPr>
        <p:spPr>
          <a:xfrm>
            <a:off x="1703512" y="3616941"/>
            <a:ext cx="418138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ものわすれ</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DCFFA643-1589-4595-8E45-67FF8817B1E4}"/>
              </a:ext>
            </a:extLst>
          </p:cNvPr>
          <p:cNvSpPr/>
          <p:nvPr/>
        </p:nvSpPr>
        <p:spPr>
          <a:xfrm>
            <a:off x="6393729" y="3613234"/>
            <a:ext cx="482467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閉じこもり・うつ</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D93D7F9D-A361-435D-ACDD-45E4B1AAA416}"/>
              </a:ext>
            </a:extLst>
          </p:cNvPr>
          <p:cNvSpPr/>
          <p:nvPr/>
        </p:nvSpPr>
        <p:spPr>
          <a:xfrm>
            <a:off x="1703512" y="4602538"/>
            <a:ext cx="4181388"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運動</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68BAED49-F4ED-4352-A328-7922BB3854F3}"/>
              </a:ext>
            </a:extLst>
          </p:cNvPr>
          <p:cNvSpPr/>
          <p:nvPr/>
        </p:nvSpPr>
        <p:spPr>
          <a:xfrm>
            <a:off x="6393729" y="2623930"/>
            <a:ext cx="4845287"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口腔機能向上</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098C5FD0-F64A-458B-9512-E6D88BDED533}"/>
              </a:ext>
            </a:extLst>
          </p:cNvPr>
          <p:cNvSpPr/>
          <p:nvPr/>
        </p:nvSpPr>
        <p:spPr>
          <a:xfrm>
            <a:off x="1703512" y="5599256"/>
            <a:ext cx="4680520" cy="854080"/>
          </a:xfrm>
          <a:prstGeom prst="rect">
            <a:avLst/>
          </a:prstGeom>
        </p:spPr>
        <p:txBody>
          <a:bodyPr wrap="square">
            <a:spAutoFit/>
          </a:bodyPr>
          <a:lstStyle/>
          <a:p>
            <a:pPr>
              <a:lnSpc>
                <a:spcPct val="150000"/>
              </a:lnSpc>
            </a:pPr>
            <a:r>
              <a:rPr lang="en-US" altLang="ja-JP" sz="3600" dirty="0">
                <a:solidFill>
                  <a:srgbClr val="000000"/>
                </a:solidFill>
                <a:latin typeface="メイリオ" panose="020B0604030504040204" pitchFamily="50" charset="-128"/>
                <a:ea typeface="メイリオ" panose="020B0604030504040204" pitchFamily="50" charset="-128"/>
              </a:rPr>
              <a:t>Zoom</a:t>
            </a:r>
            <a:r>
              <a:rPr lang="ja-JP" altLang="en-US" sz="3600" dirty="0">
                <a:solidFill>
                  <a:srgbClr val="000000"/>
                </a:solidFill>
                <a:latin typeface="メイリオ" panose="020B0604030504040204" pitchFamily="50" charset="-128"/>
                <a:ea typeface="メイリオ" panose="020B0604030504040204" pitchFamily="50" charset="-128"/>
              </a:rPr>
              <a:t>の使い方</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F88E8AB8-A689-4054-9B91-CEAD5099565B}"/>
              </a:ext>
            </a:extLst>
          </p:cNvPr>
          <p:cNvSpPr/>
          <p:nvPr/>
        </p:nvSpPr>
        <p:spPr>
          <a:xfrm>
            <a:off x="6384032" y="4608098"/>
            <a:ext cx="5400600"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転倒予防の環境整備</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1FCCF701-4946-4D67-A312-E18DD96159E5}"/>
              </a:ext>
            </a:extLst>
          </p:cNvPr>
          <p:cNvSpPr/>
          <p:nvPr/>
        </p:nvSpPr>
        <p:spPr>
          <a:xfrm>
            <a:off x="6393729" y="1634626"/>
            <a:ext cx="5400600"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訪問の工夫（第</a:t>
            </a:r>
            <a:r>
              <a:rPr lang="en-US" altLang="ja-JP" sz="3600" dirty="0">
                <a:solidFill>
                  <a:srgbClr val="000000"/>
                </a:solidFill>
                <a:latin typeface="メイリオ" panose="020B0604030504040204" pitchFamily="50" charset="-128"/>
                <a:ea typeface="メイリオ" panose="020B0604030504040204" pitchFamily="50" charset="-128"/>
              </a:rPr>
              <a:t>1</a:t>
            </a:r>
            <a:r>
              <a:rPr lang="ja-JP" altLang="en-US" sz="3600" dirty="0">
                <a:solidFill>
                  <a:srgbClr val="000000"/>
                </a:solidFill>
                <a:latin typeface="メイリオ" panose="020B0604030504040204" pitchFamily="50" charset="-128"/>
                <a:ea typeface="メイリオ" panose="020B0604030504040204" pitchFamily="50" charset="-128"/>
              </a:rPr>
              <a:t>回）</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0524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国診協で準備した資料</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112" y="1988018"/>
            <a:ext cx="4962028" cy="372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91344" y="2817096"/>
            <a:ext cx="6750566" cy="2062103"/>
          </a:xfrm>
          <a:prstGeom prst="rect">
            <a:avLst/>
          </a:prstGeom>
          <a:noFill/>
        </p:spPr>
        <p:txBody>
          <a:bodyPr wrap="none" rtlCol="0">
            <a:sp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ご近所サポーターマニュアルには、</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講習を受けた後で実際に対象者宅を</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訪問して、どのようにすれば良いか</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を記載</a:t>
            </a:r>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して</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あります。</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5026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1066795"/>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　　　　　　　」</a:t>
            </a:r>
            <a:endParaRPr lang="ja-JP" altLang="en-US" sz="3200" b="1" dirty="0">
              <a:solidFill>
                <a:srgbClr val="461DF3"/>
              </a:solidFill>
            </a:endParaRPr>
          </a:p>
        </p:txBody>
      </p:sp>
    </p:spTree>
    <p:extLst>
      <p:ext uri="{BB962C8B-B14F-4D97-AF65-F5344CB8AC3E}">
        <p14:creationId xmlns:p14="http://schemas.microsoft.com/office/powerpoint/2010/main" val="33787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C9073EFB-D23A-4F96-98AF-9F4675E2D56F}"/>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国診協で準備した資料</a:t>
            </a:r>
          </a:p>
        </p:txBody>
      </p:sp>
      <p:pic>
        <p:nvPicPr>
          <p:cNvPr id="24" name="図 23">
            <a:extLst>
              <a:ext uri="{FF2B5EF4-FFF2-40B4-BE49-F238E27FC236}">
                <a16:creationId xmlns:a16="http://schemas.microsoft.com/office/drawing/2014/main" id="{56B7E4D2-58BD-4E9A-98E1-85DDE7F5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25" name="タイトル 1">
            <a:extLst>
              <a:ext uri="{FF2B5EF4-FFF2-40B4-BE49-F238E27FC236}">
                <a16:creationId xmlns:a16="http://schemas.microsoft.com/office/drawing/2014/main" id="{F3012E1B-AFAA-471F-A52E-2BA71E2D21E1}"/>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20" name="Picture 4" descr="公益社団法人　全国国民健康保険診療施設協議会">
            <a:extLst>
              <a:ext uri="{FF2B5EF4-FFF2-40B4-BE49-F238E27FC236}">
                <a16:creationId xmlns:a16="http://schemas.microsoft.com/office/drawing/2014/main" id="{031C25BE-5EF1-4C26-8022-E5B07E0D0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35360" y="3498149"/>
            <a:ext cx="6750566" cy="1077218"/>
          </a:xfrm>
          <a:prstGeom prst="rect">
            <a:avLst/>
          </a:prstGeom>
          <a:noFill/>
        </p:spPr>
        <p:txBody>
          <a:bodyPr wrap="none" rtlCol="0">
            <a:sp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マニュアルの</a:t>
            </a:r>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目次</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次のページ</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3200" dirty="0" err="1" smtClean="0">
                <a:latin typeface="メイリオ" panose="020B0604030504040204" pitchFamily="50" charset="-128"/>
                <a:ea typeface="メイリオ" panose="020B0604030504040204" pitchFamily="50" charset="-128"/>
                <a:cs typeface="メイリオ" panose="020B0604030504040204" pitchFamily="50" charset="-128"/>
              </a:rPr>
              <a:t>ご</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覧ください。</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a:stretch>
            <a:fillRect/>
          </a:stretch>
        </p:blipFill>
        <p:spPr>
          <a:xfrm>
            <a:off x="7703967" y="1827798"/>
            <a:ext cx="3195540" cy="4417920"/>
          </a:xfrm>
          <a:prstGeom prst="rect">
            <a:avLst/>
          </a:prstGeom>
        </p:spPr>
      </p:pic>
    </p:spTree>
    <p:extLst>
      <p:ext uri="{BB962C8B-B14F-4D97-AF65-F5344CB8AC3E}">
        <p14:creationId xmlns:p14="http://schemas.microsoft.com/office/powerpoint/2010/main" val="2304246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最初の訪問でお願いしたい事</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イントロダクション</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5"/>
          <a:stretch>
            <a:fillRect/>
          </a:stretch>
        </p:blipFill>
        <p:spPr>
          <a:xfrm>
            <a:off x="191344" y="1479824"/>
            <a:ext cx="4269645" cy="5302555"/>
          </a:xfrm>
          <a:prstGeom prst="rect">
            <a:avLst/>
          </a:prstGeom>
        </p:spPr>
      </p:pic>
      <p:pic>
        <p:nvPicPr>
          <p:cNvPr id="4" name="図 3"/>
          <p:cNvPicPr>
            <a:picLocks noChangeAspect="1"/>
          </p:cNvPicPr>
          <p:nvPr/>
        </p:nvPicPr>
        <p:blipFill>
          <a:blip r:embed="rId6"/>
          <a:stretch>
            <a:fillRect/>
          </a:stretch>
        </p:blipFill>
        <p:spPr>
          <a:xfrm>
            <a:off x="4497403" y="1472440"/>
            <a:ext cx="4040461" cy="5365008"/>
          </a:xfrm>
          <a:prstGeom prst="rect">
            <a:avLst/>
          </a:prstGeom>
        </p:spPr>
      </p:pic>
      <p:sp>
        <p:nvSpPr>
          <p:cNvPr id="10" name="正方形/長方形 9">
            <a:extLst>
              <a:ext uri="{FF2B5EF4-FFF2-40B4-BE49-F238E27FC236}">
                <a16:creationId xmlns:a16="http://schemas.microsoft.com/office/drawing/2014/main" id="{8333C82B-3128-4540-A32F-1706FD676E84}"/>
              </a:ext>
            </a:extLst>
          </p:cNvPr>
          <p:cNvSpPr/>
          <p:nvPr/>
        </p:nvSpPr>
        <p:spPr>
          <a:xfrm>
            <a:off x="8574278" y="1968783"/>
            <a:ext cx="3672408" cy="3785652"/>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初回訪問時に、左のリーフレットを渡してフレイルと介護予防について説明してください。</a:t>
            </a:r>
            <a:endParaRPr lang="en-US" altLang="ja-JP" sz="32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17946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最初の訪問でお願いしたい事</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2000" b="1" dirty="0">
                <a:solidFill>
                  <a:srgbClr val="7030A0"/>
                </a:solidFill>
                <a:latin typeface="メイリオ" panose="020B0604030504040204" pitchFamily="50" charset="-128"/>
                <a:ea typeface="メイリオ" panose="020B0604030504040204" pitchFamily="50" charset="-128"/>
              </a:rPr>
              <a:t>イントロダクション</a:t>
            </a:r>
            <a:endParaRPr lang="ja-JP" altLang="en-US" sz="2000" dirty="0">
              <a:solidFill>
                <a:srgbClr val="9A3FB7"/>
              </a:solidFill>
              <a:latin typeface="メイリオ" panose="020B0604030504040204" pitchFamily="50" charset="-128"/>
              <a:ea typeface="メイリオ" panose="020B0604030504040204" pitchFamily="50" charset="-128"/>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5"/>
          <a:stretch>
            <a:fillRect/>
          </a:stretch>
        </p:blipFill>
        <p:spPr>
          <a:xfrm>
            <a:off x="654479" y="1643599"/>
            <a:ext cx="3872115" cy="5236331"/>
          </a:xfrm>
          <a:prstGeom prst="rect">
            <a:avLst/>
          </a:prstGeom>
        </p:spPr>
      </p:pic>
      <p:sp>
        <p:nvSpPr>
          <p:cNvPr id="10" name="正方形/長方形 9">
            <a:extLst>
              <a:ext uri="{FF2B5EF4-FFF2-40B4-BE49-F238E27FC236}">
                <a16:creationId xmlns:a16="http://schemas.microsoft.com/office/drawing/2014/main" id="{8333C82B-3128-4540-A32F-1706FD676E84}"/>
              </a:ext>
            </a:extLst>
          </p:cNvPr>
          <p:cNvSpPr/>
          <p:nvPr/>
        </p:nvSpPr>
        <p:spPr>
          <a:xfrm>
            <a:off x="4871864" y="2276872"/>
            <a:ext cx="6912768" cy="3785652"/>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その際左の文書を必ず渡して、責任の所在が国診協と病院にあることを明らかにして協力を求めてください。拒否された場合は深追いせず撤退してください。</a:t>
            </a:r>
            <a:endParaRPr lang="en-US" altLang="ja-JP" sz="32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65062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2003842"/>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「転倒予防の環境作り」</a:t>
            </a:r>
            <a:endParaRPr lang="ja-JP" altLang="en-US" sz="3200" b="1" dirty="0">
              <a:solidFill>
                <a:srgbClr val="461DF3"/>
              </a:solidFill>
            </a:endParaRPr>
          </a:p>
        </p:txBody>
      </p:sp>
    </p:spTree>
    <p:extLst>
      <p:ext uri="{BB962C8B-B14F-4D97-AF65-F5344CB8AC3E}">
        <p14:creationId xmlns:p14="http://schemas.microsoft.com/office/powerpoint/2010/main" val="3320665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s://2.bp.blogspot.com/-gqxdojLWTgs/WhUiGDs5_hI/AAAAAAABIQI/vXJx0ArX1-4zeoSDEX56ewUta5M9DuEPgCLcBGAs/s800/kaigi_young_old_people.png">
            <a:extLst>
              <a:ext uri="{FF2B5EF4-FFF2-40B4-BE49-F238E27FC236}">
                <a16:creationId xmlns:a16="http://schemas.microsoft.com/office/drawing/2014/main" id="{586CF620-049B-40F5-9D82-0824EC4C7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2105731"/>
            <a:ext cx="3296750" cy="3479590"/>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a:lnSpc>
                <a:spcPct val="150000"/>
              </a:lnSpc>
            </a:pPr>
            <a:r>
              <a:rPr lang="ja-JP" altLang="en-US" sz="2000" dirty="0">
                <a:solidFill>
                  <a:srgbClr val="000000"/>
                </a:solidFill>
                <a:latin typeface="メイリオ" panose="020B0604030504040204" pitchFamily="50" charset="-128"/>
                <a:ea typeface="メイリオ" panose="020B0604030504040204" pitchFamily="50" charset="-128"/>
              </a:rPr>
              <a:t>（</a:t>
            </a:r>
            <a:r>
              <a:rPr lang="en-US" altLang="ja-JP" sz="2000" dirty="0">
                <a:solidFill>
                  <a:srgbClr val="000000"/>
                </a:solidFill>
                <a:latin typeface="メイリオ" panose="020B0604030504040204" pitchFamily="50" charset="-128"/>
                <a:ea typeface="メイリオ" panose="020B0604030504040204" pitchFamily="50" charset="-128"/>
              </a:rPr>
              <a:t>GW:</a:t>
            </a:r>
            <a:r>
              <a:rPr lang="ja-JP" altLang="en-US" sz="2000" dirty="0">
                <a:solidFill>
                  <a:srgbClr val="000000"/>
                </a:solidFill>
                <a:latin typeface="メイリオ" panose="020B0604030504040204" pitchFamily="50" charset="-128"/>
                <a:ea typeface="メイリオ" panose="020B0604030504040204" pitchFamily="50" charset="-128"/>
              </a:rPr>
              <a:t>グループワーク）</a:t>
            </a:r>
            <a:endParaRPr lang="ja-JP" altLang="en-US" sz="2000" dirty="0"/>
          </a:p>
        </p:txBody>
      </p:sp>
      <p:sp>
        <p:nvSpPr>
          <p:cNvPr id="17" name="正方形/長方形 16">
            <a:extLst>
              <a:ext uri="{FF2B5EF4-FFF2-40B4-BE49-F238E27FC236}">
                <a16:creationId xmlns:a16="http://schemas.microsoft.com/office/drawing/2014/main" id="{6A63127C-75D5-46A4-AFB1-1CE637EAA7AB}"/>
              </a:ext>
            </a:extLst>
          </p:cNvPr>
          <p:cNvSpPr/>
          <p:nvPr/>
        </p:nvSpPr>
        <p:spPr>
          <a:xfrm>
            <a:off x="551384" y="1665913"/>
            <a:ext cx="9865096" cy="4178067"/>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≪テーマ≫</a:t>
            </a:r>
            <a:endParaRPr lang="en-US" altLang="ja-JP" sz="36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皆さんは感染対策について</a:t>
            </a:r>
            <a:endParaRPr lang="en-US" altLang="ja-JP" sz="3600" b="1"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　何が大事だと思いますか？</a:t>
            </a:r>
            <a:endParaRPr lang="en-US" altLang="ja-JP" sz="3600" b="1"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　</a:t>
            </a:r>
            <a:endParaRPr lang="en-US" altLang="ja-JP" sz="3600" b="1"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　グループ別に話し合ってみましょう</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感染対策について大事なこと</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感染対策についての地域課題（グループワーク：</a:t>
            </a:r>
            <a:r>
              <a:rPr lang="en-US" altLang="ja-JP" sz="2000" b="1" dirty="0">
                <a:solidFill>
                  <a:srgbClr val="7030A0"/>
                </a:solidFill>
                <a:latin typeface="メイリオ" panose="020B0604030504040204" pitchFamily="50" charset="-128"/>
                <a:ea typeface="メイリオ" panose="020B0604030504040204" pitchFamily="50" charset="-128"/>
              </a:rPr>
              <a:t>GW)</a:t>
            </a: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08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s://2.bp.blogspot.com/-gqxdojLWTgs/WhUiGDs5_hI/AAAAAAABIQI/vXJx0ArX1-4zeoSDEX56ewUta5M9DuEPgCLcBGAs/s800/kaigi_young_old_people.png">
            <a:extLst>
              <a:ext uri="{FF2B5EF4-FFF2-40B4-BE49-F238E27FC236}">
                <a16:creationId xmlns:a16="http://schemas.microsoft.com/office/drawing/2014/main" id="{586CF620-049B-40F5-9D82-0824EC4C7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2105731"/>
            <a:ext cx="3296750" cy="3479590"/>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a:lnSpc>
                <a:spcPct val="150000"/>
              </a:lnSpc>
            </a:pPr>
            <a:r>
              <a:rPr lang="ja-JP" altLang="en-US" sz="2000" dirty="0">
                <a:solidFill>
                  <a:srgbClr val="000000"/>
                </a:solidFill>
                <a:latin typeface="メイリオ" panose="020B0604030504040204" pitchFamily="50" charset="-128"/>
                <a:ea typeface="メイリオ" panose="020B0604030504040204" pitchFamily="50" charset="-128"/>
              </a:rPr>
              <a:t>（</a:t>
            </a:r>
            <a:r>
              <a:rPr lang="en-US" altLang="ja-JP" sz="2000" dirty="0">
                <a:solidFill>
                  <a:srgbClr val="000000"/>
                </a:solidFill>
                <a:latin typeface="メイリオ" panose="020B0604030504040204" pitchFamily="50" charset="-128"/>
                <a:ea typeface="メイリオ" panose="020B0604030504040204" pitchFamily="50" charset="-128"/>
              </a:rPr>
              <a:t>GW:</a:t>
            </a:r>
            <a:r>
              <a:rPr lang="ja-JP" altLang="en-US" sz="2000" dirty="0">
                <a:solidFill>
                  <a:srgbClr val="000000"/>
                </a:solidFill>
                <a:latin typeface="メイリオ" panose="020B0604030504040204" pitchFamily="50" charset="-128"/>
                <a:ea typeface="メイリオ" panose="020B0604030504040204" pitchFamily="50" charset="-128"/>
              </a:rPr>
              <a:t>グループワーク）</a:t>
            </a:r>
            <a:endParaRPr lang="ja-JP" altLang="en-US" sz="2000" dirty="0"/>
          </a:p>
        </p:txBody>
      </p:sp>
      <p:sp>
        <p:nvSpPr>
          <p:cNvPr id="17" name="正方形/長方形 16">
            <a:extLst>
              <a:ext uri="{FF2B5EF4-FFF2-40B4-BE49-F238E27FC236}">
                <a16:creationId xmlns:a16="http://schemas.microsoft.com/office/drawing/2014/main" id="{6A63127C-75D5-46A4-AFB1-1CE637EAA7AB}"/>
              </a:ext>
            </a:extLst>
          </p:cNvPr>
          <p:cNvSpPr/>
          <p:nvPr/>
        </p:nvSpPr>
        <p:spPr>
          <a:xfrm>
            <a:off x="551384" y="1665913"/>
            <a:ext cx="9865096" cy="455894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≪テーマ≫</a:t>
            </a:r>
            <a:endParaRPr lang="en-US" altLang="ja-JP" sz="36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皆さんは感染対策について</a:t>
            </a:r>
            <a:endParaRPr lang="en-US" altLang="ja-JP" sz="3600" b="1"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　何が大事だと思いますか？</a:t>
            </a:r>
            <a:endParaRPr lang="en-US" altLang="ja-JP" sz="3600" b="1"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b="1" dirty="0">
                <a:solidFill>
                  <a:srgbClr val="000000"/>
                </a:solidFill>
                <a:latin typeface="メイリオ" panose="020B0604030504040204" pitchFamily="50" charset="-128"/>
                <a:ea typeface="メイリオ" panose="020B0604030504040204" pitchFamily="50" charset="-128"/>
              </a:rPr>
              <a:t>　</a:t>
            </a:r>
            <a:endParaRPr lang="en-US" altLang="ja-JP" sz="3600" b="1"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　</a:t>
            </a:r>
            <a:r>
              <a:rPr lang="ja-JP" altLang="en-US" sz="5400" dirty="0">
                <a:solidFill>
                  <a:srgbClr val="000000"/>
                </a:solidFill>
                <a:latin typeface="メイリオ" panose="020B0604030504040204" pitchFamily="50" charset="-128"/>
                <a:ea typeface="メイリオ" panose="020B0604030504040204" pitchFamily="50" charset="-128"/>
              </a:rPr>
              <a:t>グループ発表</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各グループ発表</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感染対策についての地域課題（グループワーク：</a:t>
            </a:r>
            <a:r>
              <a:rPr lang="en-US" altLang="ja-JP" sz="2000" b="1" dirty="0">
                <a:solidFill>
                  <a:srgbClr val="7030A0"/>
                </a:solidFill>
                <a:latin typeface="メイリオ" panose="020B0604030504040204" pitchFamily="50" charset="-128"/>
                <a:ea typeface="メイリオ" panose="020B0604030504040204" pitchFamily="50" charset="-128"/>
              </a:rPr>
              <a:t>GW)</a:t>
            </a: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9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a:lnSpc>
                <a:spcPct val="150000"/>
              </a:lnSpc>
            </a:pPr>
            <a:r>
              <a:rPr lang="ja-JP" altLang="en-US" sz="2000" dirty="0">
                <a:solidFill>
                  <a:srgbClr val="000000"/>
                </a:solidFill>
                <a:latin typeface="メイリオ" panose="020B0604030504040204" pitchFamily="50" charset="-128"/>
                <a:ea typeface="メイリオ" panose="020B0604030504040204" pitchFamily="50" charset="-128"/>
              </a:rPr>
              <a:t>（</a:t>
            </a:r>
            <a:r>
              <a:rPr lang="en-US" altLang="ja-JP" sz="2000" dirty="0">
                <a:solidFill>
                  <a:srgbClr val="000000"/>
                </a:solidFill>
                <a:latin typeface="メイリオ" panose="020B0604030504040204" pitchFamily="50" charset="-128"/>
                <a:ea typeface="メイリオ" panose="020B0604030504040204" pitchFamily="50" charset="-128"/>
              </a:rPr>
              <a:t>GW:</a:t>
            </a:r>
            <a:r>
              <a:rPr lang="ja-JP" altLang="en-US" sz="2000" dirty="0">
                <a:solidFill>
                  <a:srgbClr val="000000"/>
                </a:solidFill>
                <a:latin typeface="メイリオ" panose="020B0604030504040204" pitchFamily="50" charset="-128"/>
                <a:ea typeface="メイリオ" panose="020B0604030504040204" pitchFamily="50" charset="-128"/>
              </a:rPr>
              <a:t>グループワーク）</a:t>
            </a:r>
            <a:endParaRPr lang="ja-JP" altLang="en-US" sz="2000" dirty="0"/>
          </a:p>
        </p:txBody>
      </p:sp>
      <p:sp>
        <p:nvSpPr>
          <p:cNvPr id="17" name="正方形/長方形 16">
            <a:extLst>
              <a:ext uri="{FF2B5EF4-FFF2-40B4-BE49-F238E27FC236}">
                <a16:creationId xmlns:a16="http://schemas.microsoft.com/office/drawing/2014/main" id="{6A63127C-75D5-46A4-AFB1-1CE637EAA7AB}"/>
              </a:ext>
            </a:extLst>
          </p:cNvPr>
          <p:cNvSpPr/>
          <p:nvPr/>
        </p:nvSpPr>
        <p:spPr>
          <a:xfrm>
            <a:off x="551384" y="1665913"/>
            <a:ext cx="10873208" cy="2554545"/>
          </a:xfrm>
          <a:prstGeom prst="rect">
            <a:avLst/>
          </a:prstGeom>
        </p:spPr>
        <p:txBody>
          <a:bodyPr wrap="square">
            <a:spAutoFit/>
          </a:bodyPr>
          <a:lstStyle/>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a:t>
            </a:r>
            <a:endParaRPr lang="en-US" altLang="ja-JP" sz="3200" dirty="0">
              <a:solidFill>
                <a:srgbClr val="000000"/>
              </a:solidFill>
              <a:latin typeface="メイリオ" panose="020B0604030504040204" pitchFamily="50" charset="-128"/>
              <a:ea typeface="メイリオ" panose="020B0604030504040204" pitchFamily="50" charset="-128"/>
            </a:endParaRPr>
          </a:p>
          <a:p>
            <a:endParaRPr lang="en-US" altLang="ja-JP" sz="3200" dirty="0">
              <a:solidFill>
                <a:srgbClr val="000000"/>
              </a:solidFill>
              <a:latin typeface="メイリオ" panose="020B0604030504040204" pitchFamily="50" charset="-128"/>
              <a:ea typeface="メイリオ" panose="020B0604030504040204" pitchFamily="50" charset="-128"/>
            </a:endParaRPr>
          </a:p>
          <a:p>
            <a:endParaRPr lang="en-US" altLang="ja-JP" sz="3200" dirty="0">
              <a:solidFill>
                <a:srgbClr val="0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感染対策について大事なこと</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感染対策についての地域課題（グループワーク：</a:t>
            </a:r>
            <a:r>
              <a:rPr lang="en-US" altLang="ja-JP" sz="2000" b="1" dirty="0">
                <a:solidFill>
                  <a:srgbClr val="7030A0"/>
                </a:solidFill>
                <a:latin typeface="メイリオ" panose="020B0604030504040204" pitchFamily="50" charset="-128"/>
                <a:ea typeface="メイリオ" panose="020B0604030504040204" pitchFamily="50" charset="-128"/>
              </a:rPr>
              <a:t>GW)</a:t>
            </a: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723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2924944"/>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「転倒予防の環境作り」</a:t>
            </a:r>
            <a:endParaRPr lang="ja-JP" altLang="en-US" sz="3200" b="1" dirty="0">
              <a:solidFill>
                <a:srgbClr val="461DF3"/>
              </a:solidFill>
            </a:endParaRPr>
          </a:p>
        </p:txBody>
      </p:sp>
    </p:spTree>
    <p:extLst>
      <p:ext uri="{BB962C8B-B14F-4D97-AF65-F5344CB8AC3E}">
        <p14:creationId xmlns:p14="http://schemas.microsoft.com/office/powerpoint/2010/main" val="2893661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6F4EC34E-E131-4CF7-B48B-1B25135111E0}"/>
              </a:ext>
            </a:extLst>
          </p:cNvPr>
          <p:cNvSpPr txBox="1">
            <a:spLocks/>
          </p:cNvSpPr>
          <p:nvPr/>
        </p:nvSpPr>
        <p:spPr>
          <a:xfrm>
            <a:off x="882551" y="0"/>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smtClean="0">
                <a:solidFill>
                  <a:schemeClr val="bg1"/>
                </a:solidFill>
                <a:latin typeface="メイリオ" panose="020B0604030504040204" pitchFamily="50" charset="-128"/>
                <a:ea typeface="メイリオ" panose="020B0604030504040204" pitchFamily="50" charset="-128"/>
              </a:rPr>
              <a:t>地域</a:t>
            </a:r>
            <a:r>
              <a:rPr lang="en-US" altLang="ja-JP" sz="4000" b="1" dirty="0" smtClean="0">
                <a:solidFill>
                  <a:schemeClr val="bg1"/>
                </a:solidFill>
                <a:latin typeface="メイリオ" panose="020B0604030504040204" pitchFamily="50" charset="-128"/>
                <a:ea typeface="メイリオ" panose="020B0604030504040204" pitchFamily="50" charset="-128"/>
              </a:rPr>
              <a:t>WEB</a:t>
            </a:r>
            <a:r>
              <a:rPr lang="ja-JP" altLang="en-US" sz="4000" b="1" dirty="0" smtClean="0">
                <a:solidFill>
                  <a:schemeClr val="bg1"/>
                </a:solidFill>
                <a:latin typeface="メイリオ" panose="020B0604030504040204" pitchFamily="50" charset="-128"/>
                <a:ea typeface="メイリオ" panose="020B0604030504040204" pitchFamily="50" charset="-128"/>
              </a:rPr>
              <a:t>セミナー：分野別コンテンツ</a:t>
            </a:r>
            <a:endParaRPr lang="ja-JP" altLang="en-US" sz="4000" b="1" dirty="0">
              <a:solidFill>
                <a:schemeClr val="bg1"/>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82551" y="1009734"/>
            <a:ext cx="4422710" cy="5393094"/>
            <a:chOff x="851743" y="1035698"/>
            <a:chExt cx="4422710" cy="5393094"/>
          </a:xfrm>
        </p:grpSpPr>
        <p:sp>
          <p:nvSpPr>
            <p:cNvPr id="12" name="ホームベース 11">
              <a:hlinkClick r:id="rId4" action="ppaction://hlinkfi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bg1"/>
                  </a:solidFill>
                  <a:latin typeface="メイリオ" panose="020B0604030504040204" pitchFamily="50" charset="-128"/>
                  <a:ea typeface="メイリオ" panose="020B0604030504040204" pitchFamily="50" charset="-128"/>
                </a:rPr>
                <a:t>運動</a:t>
              </a:r>
              <a:endParaRPr kumimoji="1"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dirty="0" smtClean="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17</a:t>
              </a:r>
              <a:r>
                <a:rPr lang="ja-JP" altLang="en-US" dirty="0" smtClean="0">
                  <a:solidFill>
                    <a:schemeClr val="bg1"/>
                  </a:solidFill>
                  <a:latin typeface="メイリオ" panose="020B0604030504040204" pitchFamily="50" charset="-128"/>
                  <a:ea typeface="メイリオ" panose="020B0604030504040204" pitchFamily="50" charset="-128"/>
                </a:rPr>
                <a:t>分</a:t>
              </a:r>
              <a:r>
                <a:rPr lang="en-US" altLang="ja-JP" dirty="0">
                  <a:solidFill>
                    <a:schemeClr val="bg1"/>
                  </a:solidFill>
                  <a:latin typeface="メイリオ" panose="020B0604030504040204" pitchFamily="50" charset="-128"/>
                  <a:ea typeface="メイリオ" panose="020B0604030504040204" pitchFamily="50" charset="-128"/>
                </a:rPr>
                <a:t>39</a:t>
              </a:r>
              <a:r>
                <a:rPr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3" name="ホームベース 12">
              <a:hlinkClick r:id="rId5" action="ppaction://hlinkfi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メイリオ" panose="020B0604030504040204" pitchFamily="50" charset="-128"/>
                  <a:ea typeface="メイリオ" panose="020B0604030504040204" pitchFamily="50" charset="-128"/>
                </a:rPr>
                <a:t>転倒</a:t>
              </a:r>
              <a:r>
                <a:rPr lang="ja-JP" altLang="en-US" sz="2800" b="1" dirty="0">
                  <a:solidFill>
                    <a:schemeClr val="bg1"/>
                  </a:solidFill>
                  <a:latin typeface="メイリオ" panose="020B0604030504040204" pitchFamily="50" charset="-128"/>
                  <a:ea typeface="メイリオ" panose="020B0604030504040204" pitchFamily="50" charset="-128"/>
                </a:rPr>
                <a:t>予防の</a:t>
              </a:r>
              <a:r>
                <a:rPr lang="ja-JP" altLang="en-US" sz="2800" b="1" dirty="0" smtClean="0">
                  <a:solidFill>
                    <a:schemeClr val="bg1"/>
                  </a:solidFill>
                  <a:latin typeface="メイリオ" panose="020B0604030504040204" pitchFamily="50" charset="-128"/>
                  <a:ea typeface="メイリオ" panose="020B0604030504040204" pitchFamily="50" charset="-128"/>
                </a:rPr>
                <a:t>環境整備</a:t>
              </a:r>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6</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56</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ホームベース 13">
              <a:hlinkClick r:id="rId6"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口腔機能向上</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3</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56</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5" name="ホームベース 14">
              <a:hlinkClick r:id="rId7" action="ppaction://hlinkpres?slideindex=1&amp;slidetitle="/>
            </p:cNvPr>
            <p:cNvSpPr/>
            <p:nvPr/>
          </p:nvSpPr>
          <p:spPr>
            <a:xfrm>
              <a:off x="867147"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食事栄養</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7</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30</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cxnSp>
          <p:nvCxnSpPr>
            <p:cNvPr id="17" name="直線コネクタ 16"/>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6387906" y="1035698"/>
            <a:ext cx="4422710" cy="5393094"/>
            <a:chOff x="851743" y="1035698"/>
            <a:chExt cx="4422710" cy="5393094"/>
          </a:xfrm>
        </p:grpSpPr>
        <p:sp>
          <p:nvSpPr>
            <p:cNvPr id="22" name="ホームベース 21">
              <a:hlinkClick r:id="rId8" action="ppaction://hlinkpres?slideindex=1&amp;slidetit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もの</a:t>
              </a:r>
              <a:r>
                <a:rPr lang="ja-JP" altLang="en-US" sz="3600" b="1" dirty="0" smtClean="0">
                  <a:solidFill>
                    <a:schemeClr val="bg1"/>
                  </a:solidFill>
                  <a:latin typeface="メイリオ" panose="020B0604030504040204" pitchFamily="50" charset="-128"/>
                  <a:ea typeface="メイリオ" panose="020B0604030504040204" pitchFamily="50" charset="-128"/>
                </a:rPr>
                <a:t>わすれ</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b="1" dirty="0" smtClean="0">
                  <a:solidFill>
                    <a:schemeClr val="bg1"/>
                  </a:solidFill>
                  <a:latin typeface="メイリオ" panose="020B0604030504040204" pitchFamily="50" charset="-128"/>
                  <a:ea typeface="メイリオ" panose="020B0604030504040204" pitchFamily="50" charset="-128"/>
                </a:rPr>
                <a:t>（</a:t>
              </a:r>
              <a:r>
                <a:rPr lang="en-US" altLang="ja-JP" dirty="0" smtClean="0">
                  <a:solidFill>
                    <a:schemeClr val="bg1"/>
                  </a:solidFill>
                  <a:latin typeface="メイリオ" panose="020B0604030504040204" pitchFamily="50" charset="-128"/>
                  <a:ea typeface="メイリオ" panose="020B0604030504040204" pitchFamily="50" charset="-128"/>
                </a:rPr>
                <a:t>9</a:t>
              </a:r>
              <a:r>
                <a:rPr lang="ja-JP" altLang="en-US" dirty="0" smtClean="0">
                  <a:solidFill>
                    <a:schemeClr val="bg1"/>
                  </a:solidFill>
                  <a:latin typeface="メイリオ" panose="020B0604030504040204" pitchFamily="50" charset="-128"/>
                  <a:ea typeface="メイリオ" panose="020B0604030504040204" pitchFamily="50" charset="-128"/>
                </a:rPr>
                <a:t>分</a:t>
              </a:r>
              <a:r>
                <a:rPr lang="en-US" altLang="ja-JP" dirty="0" smtClean="0">
                  <a:solidFill>
                    <a:schemeClr val="bg1"/>
                  </a:solidFill>
                  <a:latin typeface="メイリオ" panose="020B0604030504040204" pitchFamily="50" charset="-128"/>
                  <a:ea typeface="メイリオ" panose="020B0604030504040204" pitchFamily="50" charset="-128"/>
                </a:rPr>
                <a:t>53</a:t>
              </a:r>
              <a:r>
                <a:rPr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sz="4800" dirty="0">
                <a:solidFill>
                  <a:schemeClr val="bg1"/>
                </a:solidFill>
                <a:latin typeface="メイリオ" panose="020B0604030504040204" pitchFamily="50" charset="-128"/>
                <a:ea typeface="メイリオ" panose="020B0604030504040204" pitchFamily="50" charset="-128"/>
              </a:endParaRPr>
            </a:p>
          </p:txBody>
        </p:sp>
        <p:sp>
          <p:nvSpPr>
            <p:cNvPr id="23" name="ホームベース 22">
              <a:hlinkClick r:id="rId9" action="ppaction://hlinkpres?slideindex=1&amp;slidetit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メイリオ" panose="020B0604030504040204" pitchFamily="50" charset="-128"/>
                  <a:ea typeface="メイリオ" panose="020B0604030504040204" pitchFamily="50" charset="-128"/>
                </a:rPr>
                <a:t>とじこもり・うつ</a:t>
              </a:r>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9</a:t>
              </a:r>
              <a:r>
                <a:rPr lang="ja-JP" altLang="en-US" dirty="0">
                  <a:solidFill>
                    <a:schemeClr val="bg1"/>
                  </a:solidFill>
                  <a:latin typeface="メイリオ" panose="020B0604030504040204" pitchFamily="50" charset="-128"/>
                  <a:ea typeface="メイリオ" panose="020B0604030504040204" pitchFamily="50" charset="-128"/>
                </a:rPr>
                <a:t>分</a:t>
              </a:r>
              <a:r>
                <a:rPr lang="en-US" altLang="ja-JP" dirty="0" smtClean="0">
                  <a:solidFill>
                    <a:schemeClr val="bg1"/>
                  </a:solidFill>
                  <a:latin typeface="メイリオ" panose="020B0604030504040204" pitchFamily="50" charset="-128"/>
                  <a:ea typeface="メイリオ" panose="020B0604030504040204" pitchFamily="50" charset="-128"/>
                </a:rPr>
                <a:t>52</a:t>
              </a:r>
              <a:r>
                <a:rPr lang="ja-JP" altLang="en-US" dirty="0" smtClean="0">
                  <a:solidFill>
                    <a:schemeClr val="bg1"/>
                  </a:solidFill>
                  <a:latin typeface="メイリオ" panose="020B0604030504040204" pitchFamily="50" charset="-128"/>
                  <a:ea typeface="メイリオ" panose="020B0604030504040204" pitchFamily="50" charset="-128"/>
                </a:rPr>
                <a:t>秒）</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24" name="ホームベース 23">
              <a:hlinkClick r:id="rId10"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訪問の工夫</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19</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54</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5" name="ホームベース 24">
              <a:hlinkClick r:id="rId11" action="ppaction://hlinkpres?slideindex=1&amp;slidetitle="/>
            </p:cNvPr>
            <p:cNvSpPr/>
            <p:nvPr/>
          </p:nvSpPr>
          <p:spPr>
            <a:xfrm>
              <a:off x="882551"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感染</a:t>
              </a:r>
              <a:r>
                <a:rPr lang="ja-JP" altLang="en-US" sz="3600" b="1" dirty="0" smtClean="0">
                  <a:solidFill>
                    <a:schemeClr val="bg1"/>
                  </a:solidFill>
                  <a:latin typeface="メイリオ" panose="020B0604030504040204" pitchFamily="50" charset="-128"/>
                  <a:ea typeface="メイリオ" panose="020B0604030504040204" pitchFamily="50" charset="-128"/>
                </a:rPr>
                <a:t>対策</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12</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14</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8066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6816080" cy="7056784"/>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sz="5400" b="1" dirty="0">
                <a:solidFill>
                  <a:srgbClr val="7030A0"/>
                </a:solidFill>
                <a:latin typeface="メイリオ" panose="020B0604030504040204" pitchFamily="50" charset="-128"/>
                <a:ea typeface="メイリオ" panose="020B0604030504040204" pitchFamily="50" charset="-128"/>
              </a:rPr>
              <a:t>感染対策の話</a:t>
            </a:r>
            <a:r>
              <a:rPr lang="en-US" altLang="ja-JP" sz="5400" b="1" dirty="0">
                <a:solidFill>
                  <a:srgbClr val="7030A0"/>
                </a:solidFill>
                <a:latin typeface="メイリオ" panose="020B0604030504040204" pitchFamily="50" charset="-128"/>
                <a:ea typeface="メイリオ" panose="020B0604030504040204" pitchFamily="50" charset="-128"/>
              </a:rPr>
              <a:t/>
            </a:r>
            <a:br>
              <a:rPr lang="en-US" altLang="ja-JP" sz="5400" b="1" dirty="0">
                <a:solidFill>
                  <a:srgbClr val="7030A0"/>
                </a:solidFill>
                <a:latin typeface="メイリオ" panose="020B0604030504040204" pitchFamily="50" charset="-128"/>
                <a:ea typeface="メイリオ" panose="020B0604030504040204" pitchFamily="50" charset="-128"/>
              </a:rPr>
            </a:br>
            <a:r>
              <a:rPr lang="ja-JP" altLang="en-US" sz="3200" b="1" dirty="0">
                <a:solidFill>
                  <a:srgbClr val="FF0000"/>
                </a:solidFill>
                <a:latin typeface="メイリオ" panose="020B0604030504040204" pitchFamily="50" charset="-128"/>
                <a:ea typeface="メイリオ" panose="020B0604030504040204" pitchFamily="50" charset="-128"/>
              </a:rPr>
              <a:t>主に新型コロナウイルスに対して</a:t>
            </a:r>
            <a:endParaRPr lang="ja-JP" altLang="en-US" sz="3600" b="1" dirty="0">
              <a:solidFill>
                <a:srgbClr val="7030A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DB6E8D4-6AFB-426B-BD8A-F079F9616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080" y="4806759"/>
            <a:ext cx="5392698" cy="2167653"/>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7001041" y="78107"/>
            <a:ext cx="4968552" cy="936074"/>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rPr>
              <a:t>新しい生活の中で近隣住民による</a:t>
            </a:r>
            <a:endParaRPr kumimoji="1" lang="en-US" altLang="ja-JP"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a:p>
            <a:pPr marL="0" marR="0" lvl="0" indent="0" algn="r" defTabSz="6858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rPr>
              <a:t>訪問型介護予防等を推進する事業</a:t>
            </a:r>
          </a:p>
        </p:txBody>
      </p:sp>
      <p:pic>
        <p:nvPicPr>
          <p:cNvPr id="6" name="図 5">
            <a:extLst>
              <a:ext uri="{FF2B5EF4-FFF2-40B4-BE49-F238E27FC236}">
                <a16:creationId xmlns:a16="http://schemas.microsoft.com/office/drawing/2014/main" id="{AA582DE9-A950-4B06-982A-4C879361C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87"/>
            <a:ext cx="3112118" cy="800259"/>
          </a:xfrm>
          <a:prstGeom prst="rect">
            <a:avLst/>
          </a:prstGeom>
        </p:spPr>
      </p:pic>
    </p:spTree>
    <p:extLst>
      <p:ext uri="{BB962C8B-B14F-4D97-AF65-F5344CB8AC3E}">
        <p14:creationId xmlns:p14="http://schemas.microsoft.com/office/powerpoint/2010/main" val="1893131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1066795"/>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「転倒予防の環境作り」</a:t>
            </a:r>
            <a:endParaRPr lang="ja-JP" altLang="en-US" sz="3200" b="1" dirty="0">
              <a:solidFill>
                <a:srgbClr val="461DF3"/>
              </a:solidFill>
            </a:endParaRPr>
          </a:p>
        </p:txBody>
      </p:sp>
    </p:spTree>
    <p:extLst>
      <p:ext uri="{BB962C8B-B14F-4D97-AF65-F5344CB8AC3E}">
        <p14:creationId xmlns:p14="http://schemas.microsoft.com/office/powerpoint/2010/main" val="1746785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a:lnSpc>
                <a:spcPct val="150000"/>
              </a:lnSpc>
            </a:pPr>
            <a:r>
              <a:rPr lang="ja-JP" altLang="en-US" sz="2000" dirty="0">
                <a:solidFill>
                  <a:srgbClr val="000000"/>
                </a:solidFill>
                <a:latin typeface="メイリオ" panose="020B0604030504040204" pitchFamily="50" charset="-128"/>
                <a:ea typeface="メイリオ" panose="020B0604030504040204" pitchFamily="50" charset="-128"/>
              </a:rPr>
              <a:t>（</a:t>
            </a:r>
            <a:r>
              <a:rPr lang="en-US" altLang="ja-JP" sz="2000" dirty="0">
                <a:solidFill>
                  <a:srgbClr val="000000"/>
                </a:solidFill>
                <a:latin typeface="メイリオ" panose="020B0604030504040204" pitchFamily="50" charset="-128"/>
                <a:ea typeface="メイリオ" panose="020B0604030504040204" pitchFamily="50" charset="-128"/>
              </a:rPr>
              <a:t>GW:</a:t>
            </a:r>
            <a:r>
              <a:rPr lang="ja-JP" altLang="en-US" sz="2000" dirty="0">
                <a:solidFill>
                  <a:srgbClr val="000000"/>
                </a:solidFill>
                <a:latin typeface="メイリオ" panose="020B0604030504040204" pitchFamily="50" charset="-128"/>
                <a:ea typeface="メイリオ" panose="020B0604030504040204" pitchFamily="50" charset="-128"/>
              </a:rPr>
              <a:t>グループワーク）</a:t>
            </a:r>
            <a:endParaRPr lang="ja-JP" altLang="en-US" sz="2000" dirty="0"/>
          </a:p>
        </p:txBody>
      </p:sp>
      <p:sp>
        <p:nvSpPr>
          <p:cNvPr id="17" name="正方形/長方形 16">
            <a:extLst>
              <a:ext uri="{FF2B5EF4-FFF2-40B4-BE49-F238E27FC236}">
                <a16:creationId xmlns:a16="http://schemas.microsoft.com/office/drawing/2014/main" id="{6A63127C-75D5-46A4-AFB1-1CE637EAA7AB}"/>
              </a:ext>
            </a:extLst>
          </p:cNvPr>
          <p:cNvSpPr/>
          <p:nvPr/>
        </p:nvSpPr>
        <p:spPr>
          <a:xfrm>
            <a:off x="495259" y="1889679"/>
            <a:ext cx="11449272" cy="1200329"/>
          </a:xfrm>
          <a:prstGeom prst="rect">
            <a:avLst/>
          </a:prstGeom>
        </p:spPr>
        <p:txBody>
          <a:bodyPr wrap="square">
            <a:spAutoFit/>
          </a:bodyPr>
          <a:lstStyle/>
          <a:p>
            <a:r>
              <a:rPr lang="ja-JP" altLang="en-US" sz="3600" dirty="0">
                <a:solidFill>
                  <a:srgbClr val="000000"/>
                </a:solidFill>
                <a:latin typeface="メイリオ" panose="020B0604030504040204" pitchFamily="50" charset="-128"/>
                <a:ea typeface="メイリオ" panose="020B0604030504040204" pitchFamily="50" charset="-128"/>
              </a:rPr>
              <a:t>リーフレットを用いて、隣の人とロールプレイをしてみましょう。</a:t>
            </a:r>
            <a:endParaRPr lang="en-US" altLang="ja-JP" sz="3600" dirty="0">
              <a:solidFill>
                <a:srgbClr val="0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感染対策の説明・ロールプレイ</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ロールプレイ</a:t>
            </a:r>
            <a:endParaRPr lang="en-US" altLang="ja-JP" sz="2000" b="1" dirty="0">
              <a:solidFill>
                <a:srgbClr val="7030A0"/>
              </a:solidFill>
              <a:latin typeface="メイリオ" panose="020B0604030504040204" pitchFamily="50" charset="-128"/>
              <a:ea typeface="メイリオ" panose="020B0604030504040204" pitchFamily="50" charset="-128"/>
            </a:endParaRP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D48D0117-709D-49BF-8955-D44BD3CB0535}"/>
              </a:ext>
            </a:extLst>
          </p:cNvPr>
          <p:cNvGrpSpPr/>
          <p:nvPr/>
        </p:nvGrpSpPr>
        <p:grpSpPr>
          <a:xfrm>
            <a:off x="7530099" y="3372866"/>
            <a:ext cx="1651030" cy="2917402"/>
            <a:chOff x="6681619" y="2605636"/>
            <a:chExt cx="2178666" cy="4332156"/>
          </a:xfrm>
        </p:grpSpPr>
        <p:pic>
          <p:nvPicPr>
            <p:cNvPr id="13" name="Picture 8" descr="https://1.bp.blogspot.com/-jxRt9roJJEs/XvcIwHbmMoI/AAAAAAABZrs/btaZOMkZNEcRJJp0a26g99CgO1eMH-uDgCNcBGAsYHQ/s1600/air_high_touch.png">
              <a:extLst>
                <a:ext uri="{FF2B5EF4-FFF2-40B4-BE49-F238E27FC236}">
                  <a16:creationId xmlns:a16="http://schemas.microsoft.com/office/drawing/2014/main" id="{803020BC-2DCE-4EC4-99BD-B682E81386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709"/>
            <a:stretch/>
          </p:blipFill>
          <p:spPr bwMode="auto">
            <a:xfrm>
              <a:off x="6681619" y="2605636"/>
              <a:ext cx="2178666" cy="4332156"/>
            </a:xfrm>
            <a:prstGeom prst="rect">
              <a:avLst/>
            </a:prstGeom>
            <a:noFill/>
            <a:extLst>
              <a:ext uri="{909E8E84-426E-40DD-AFC4-6F175D3DCCD1}">
                <a14:hiddenFill xmlns:a14="http://schemas.microsoft.com/office/drawing/2010/main">
                  <a:solidFill>
                    <a:srgbClr val="FFFFFF"/>
                  </a:solidFill>
                </a14:hiddenFill>
              </a:ext>
            </a:extLst>
          </p:spPr>
        </p:pic>
        <p:sp>
          <p:nvSpPr>
            <p:cNvPr id="14" name="四角形: 角を丸くする 13">
              <a:extLst>
                <a:ext uri="{FF2B5EF4-FFF2-40B4-BE49-F238E27FC236}">
                  <a16:creationId xmlns:a16="http://schemas.microsoft.com/office/drawing/2014/main" id="{AD0E67F5-DA1C-4F63-922F-6C932A055995}"/>
                </a:ext>
              </a:extLst>
            </p:cNvPr>
            <p:cNvSpPr/>
            <p:nvPr/>
          </p:nvSpPr>
          <p:spPr>
            <a:xfrm>
              <a:off x="8040215" y="4653137"/>
              <a:ext cx="820069" cy="6565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Picture 2" descr="https://4.bp.blogspot.com/-HJswnQNpI2A/UZmB9YzilXI/AAAAAAAATYY/DPn1NBHu7pA/s800/house_1f.png">
            <a:extLst>
              <a:ext uri="{FF2B5EF4-FFF2-40B4-BE49-F238E27FC236}">
                <a16:creationId xmlns:a16="http://schemas.microsoft.com/office/drawing/2014/main" id="{719F586C-5BD3-4A28-9AC8-A92ACEDFB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6772" y="2641675"/>
            <a:ext cx="3291029" cy="26083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s://2.bp.blogspot.com/-xEyg5GWeAso/WytibjXulYI/AAAAAAABM18/TwiRwBWVDx0WY9qfJjxk0zlympCmDnprgCLcBGAs/s800/travel_old_couple.png">
            <a:extLst>
              <a:ext uri="{FF2B5EF4-FFF2-40B4-BE49-F238E27FC236}">
                <a16:creationId xmlns:a16="http://schemas.microsoft.com/office/drawing/2014/main" id="{94AB7004-EACB-4A64-984E-87EBB59ED17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119" r="14855" b="26787"/>
          <a:stretch/>
        </p:blipFill>
        <p:spPr bwMode="auto">
          <a:xfrm>
            <a:off x="9719260" y="3643661"/>
            <a:ext cx="778245" cy="1692259"/>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37EC6D88-96DF-4A8A-9DC9-F8FC07827E04}"/>
              </a:ext>
            </a:extLst>
          </p:cNvPr>
          <p:cNvSpPr/>
          <p:nvPr/>
        </p:nvSpPr>
        <p:spPr>
          <a:xfrm>
            <a:off x="642712" y="3798626"/>
            <a:ext cx="5908253" cy="2308324"/>
          </a:xfrm>
          <a:prstGeom prst="rect">
            <a:avLst/>
          </a:prstGeom>
        </p:spPr>
        <p:txBody>
          <a:bodyPr wrap="square">
            <a:spAutoFit/>
          </a:bodyPr>
          <a:lstStyle/>
          <a:p>
            <a:r>
              <a:rPr lang="ja-JP" altLang="en-US" sz="3600" dirty="0">
                <a:solidFill>
                  <a:srgbClr val="461DF3"/>
                </a:solidFill>
                <a:latin typeface="UD デジタル 教科書体 NP-R" panose="02020400000000000000" pitchFamily="18" charset="-128"/>
                <a:ea typeface="UD デジタル 教科書体 NP-R" panose="02020400000000000000" pitchFamily="18" charset="-128"/>
              </a:rPr>
              <a:t>ご近所サポーター役と訪問される役に分かれて、いま学んだ感染対策の話を説明してみて下さい。</a:t>
            </a:r>
            <a:endParaRPr lang="en-US" altLang="ja-JP" sz="3600" dirty="0">
              <a:solidFill>
                <a:srgbClr val="461DF3"/>
              </a:solidFill>
              <a:latin typeface="UD デジタル 教科書体 NP-R" panose="02020400000000000000" pitchFamily="18" charset="-128"/>
              <a:ea typeface="UD デジタル 教科書体 NP-R" panose="02020400000000000000" pitchFamily="18" charset="-128"/>
            </a:endParaRPr>
          </a:p>
        </p:txBody>
      </p:sp>
      <p:sp>
        <p:nvSpPr>
          <p:cNvPr id="21" name="正方形/長方形 20">
            <a:extLst>
              <a:ext uri="{FF2B5EF4-FFF2-40B4-BE49-F238E27FC236}">
                <a16:creationId xmlns:a16="http://schemas.microsoft.com/office/drawing/2014/main" id="{7807C14D-80B5-46EB-B78D-DF479617C8B5}"/>
              </a:ext>
            </a:extLst>
          </p:cNvPr>
          <p:cNvSpPr/>
          <p:nvPr/>
        </p:nvSpPr>
        <p:spPr>
          <a:xfrm>
            <a:off x="6960096" y="6106950"/>
            <a:ext cx="2925357" cy="544765"/>
          </a:xfrm>
          <a:prstGeom prst="rect">
            <a:avLst/>
          </a:prstGeom>
          <a:ln>
            <a:noFill/>
          </a:ln>
        </p:spPr>
        <p:txBody>
          <a:bodyPr wrap="square">
            <a:spAutoFit/>
          </a:bodyPr>
          <a:lstStyle/>
          <a:p>
            <a:pPr algn="ctr">
              <a:lnSpc>
                <a:spcPct val="130000"/>
              </a:lnSpc>
            </a:pPr>
            <a:r>
              <a:rPr lang="ja-JP" altLang="en-US" sz="2400" b="1" dirty="0">
                <a:solidFill>
                  <a:srgbClr val="461DF3"/>
                </a:solidFill>
                <a:latin typeface="メイリオ" panose="020B0604030504040204" pitchFamily="50" charset="-128"/>
                <a:ea typeface="メイリオ" panose="020B0604030504040204" pitchFamily="50" charset="-128"/>
              </a:rPr>
              <a:t>ご近所サポーター</a:t>
            </a:r>
            <a:endParaRPr lang="en-US" altLang="ja-JP" sz="2400" dirty="0">
              <a:solidFill>
                <a:srgbClr val="461DF3"/>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460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3861048"/>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「転倒予防の環境作り」</a:t>
            </a:r>
            <a:endParaRPr lang="ja-JP" altLang="en-US" sz="3200" b="1" dirty="0">
              <a:solidFill>
                <a:srgbClr val="461DF3"/>
              </a:solidFill>
            </a:endParaRPr>
          </a:p>
        </p:txBody>
      </p:sp>
    </p:spTree>
    <p:extLst>
      <p:ext uri="{BB962C8B-B14F-4D97-AF65-F5344CB8AC3E}">
        <p14:creationId xmlns:p14="http://schemas.microsoft.com/office/powerpoint/2010/main" val="3731432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6F4EC34E-E131-4CF7-B48B-1B25135111E0}"/>
              </a:ext>
            </a:extLst>
          </p:cNvPr>
          <p:cNvSpPr txBox="1">
            <a:spLocks/>
          </p:cNvSpPr>
          <p:nvPr/>
        </p:nvSpPr>
        <p:spPr>
          <a:xfrm>
            <a:off x="882551" y="0"/>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smtClean="0">
                <a:solidFill>
                  <a:schemeClr val="bg1"/>
                </a:solidFill>
                <a:latin typeface="メイリオ" panose="020B0604030504040204" pitchFamily="50" charset="-128"/>
                <a:ea typeface="メイリオ" panose="020B0604030504040204" pitchFamily="50" charset="-128"/>
              </a:rPr>
              <a:t>地域</a:t>
            </a:r>
            <a:r>
              <a:rPr lang="en-US" altLang="ja-JP" sz="4000" b="1" dirty="0" smtClean="0">
                <a:solidFill>
                  <a:schemeClr val="bg1"/>
                </a:solidFill>
                <a:latin typeface="メイリオ" panose="020B0604030504040204" pitchFamily="50" charset="-128"/>
                <a:ea typeface="メイリオ" panose="020B0604030504040204" pitchFamily="50" charset="-128"/>
              </a:rPr>
              <a:t>WEB</a:t>
            </a:r>
            <a:r>
              <a:rPr lang="ja-JP" altLang="en-US" sz="4000" b="1" dirty="0" smtClean="0">
                <a:solidFill>
                  <a:schemeClr val="bg1"/>
                </a:solidFill>
                <a:latin typeface="メイリオ" panose="020B0604030504040204" pitchFamily="50" charset="-128"/>
                <a:ea typeface="メイリオ" panose="020B0604030504040204" pitchFamily="50" charset="-128"/>
              </a:rPr>
              <a:t>セミナー：分野別コンテンツ</a:t>
            </a:r>
            <a:endParaRPr lang="ja-JP" altLang="en-US" sz="4000" b="1" dirty="0">
              <a:solidFill>
                <a:schemeClr val="bg1"/>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51743" y="1035698"/>
            <a:ext cx="4422710" cy="5393094"/>
            <a:chOff x="851743" y="1035698"/>
            <a:chExt cx="4422710" cy="5393094"/>
          </a:xfrm>
        </p:grpSpPr>
        <p:sp>
          <p:nvSpPr>
            <p:cNvPr id="12" name="ホームベース 11">
              <a:hlinkClick r:id="rId4" action="ppaction://hlinkfi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bg1"/>
                  </a:solidFill>
                  <a:latin typeface="メイリオ" panose="020B0604030504040204" pitchFamily="50" charset="-128"/>
                  <a:ea typeface="メイリオ" panose="020B0604030504040204" pitchFamily="50" charset="-128"/>
                </a:rPr>
                <a:t>運動</a:t>
              </a:r>
              <a:endParaRPr kumimoji="1"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dirty="0" smtClean="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17</a:t>
              </a:r>
              <a:r>
                <a:rPr lang="ja-JP" altLang="en-US" dirty="0" smtClean="0">
                  <a:solidFill>
                    <a:schemeClr val="bg1"/>
                  </a:solidFill>
                  <a:latin typeface="メイリオ" panose="020B0604030504040204" pitchFamily="50" charset="-128"/>
                  <a:ea typeface="メイリオ" panose="020B0604030504040204" pitchFamily="50" charset="-128"/>
                </a:rPr>
                <a:t>分</a:t>
              </a:r>
              <a:r>
                <a:rPr lang="en-US" altLang="ja-JP" dirty="0">
                  <a:solidFill>
                    <a:schemeClr val="bg1"/>
                  </a:solidFill>
                  <a:latin typeface="メイリオ" panose="020B0604030504040204" pitchFamily="50" charset="-128"/>
                  <a:ea typeface="メイリオ" panose="020B0604030504040204" pitchFamily="50" charset="-128"/>
                </a:rPr>
                <a:t>39</a:t>
              </a:r>
              <a:r>
                <a:rPr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3" name="ホームベース 12">
              <a:hlinkClick r:id="rId5" action="ppaction://hlinkfi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メイリオ" panose="020B0604030504040204" pitchFamily="50" charset="-128"/>
                  <a:ea typeface="メイリオ" panose="020B0604030504040204" pitchFamily="50" charset="-128"/>
                </a:rPr>
                <a:t>転倒</a:t>
              </a:r>
              <a:r>
                <a:rPr lang="ja-JP" altLang="en-US" sz="2800" b="1" dirty="0">
                  <a:solidFill>
                    <a:schemeClr val="bg1"/>
                  </a:solidFill>
                  <a:latin typeface="メイリオ" panose="020B0604030504040204" pitchFamily="50" charset="-128"/>
                  <a:ea typeface="メイリオ" panose="020B0604030504040204" pitchFamily="50" charset="-128"/>
                </a:rPr>
                <a:t>予防の</a:t>
              </a:r>
              <a:r>
                <a:rPr lang="ja-JP" altLang="en-US" sz="2800" b="1" dirty="0" smtClean="0">
                  <a:solidFill>
                    <a:schemeClr val="bg1"/>
                  </a:solidFill>
                  <a:latin typeface="メイリオ" panose="020B0604030504040204" pitchFamily="50" charset="-128"/>
                  <a:ea typeface="メイリオ" panose="020B0604030504040204" pitchFamily="50" charset="-128"/>
                </a:rPr>
                <a:t>環境整備</a:t>
              </a:r>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6</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56</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ホームベース 13">
              <a:hlinkClick r:id="rId6"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口腔機能向上</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3</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56</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5" name="ホームベース 14">
              <a:hlinkClick r:id="rId7" action="ppaction://hlinkpres?slideindex=1&amp;slidetitle="/>
            </p:cNvPr>
            <p:cNvSpPr/>
            <p:nvPr/>
          </p:nvSpPr>
          <p:spPr>
            <a:xfrm>
              <a:off x="867147"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食事栄養</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7</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30</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cxnSp>
          <p:nvCxnSpPr>
            <p:cNvPr id="17" name="直線コネクタ 16"/>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6387906" y="1035698"/>
            <a:ext cx="4422710" cy="5393094"/>
            <a:chOff x="851743" y="1035698"/>
            <a:chExt cx="4422710" cy="5393094"/>
          </a:xfrm>
        </p:grpSpPr>
        <p:sp>
          <p:nvSpPr>
            <p:cNvPr id="22" name="ホームベース 21">
              <a:hlinkClick r:id="rId8" action="ppaction://hlinkpres?slideindex=1&amp;slidetit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もの</a:t>
              </a:r>
              <a:r>
                <a:rPr lang="ja-JP" altLang="en-US" sz="3600" b="1" dirty="0" smtClean="0">
                  <a:solidFill>
                    <a:schemeClr val="bg1"/>
                  </a:solidFill>
                  <a:latin typeface="メイリオ" panose="020B0604030504040204" pitchFamily="50" charset="-128"/>
                  <a:ea typeface="メイリオ" panose="020B0604030504040204" pitchFamily="50" charset="-128"/>
                </a:rPr>
                <a:t>わすれ</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b="1" dirty="0" smtClean="0">
                  <a:solidFill>
                    <a:schemeClr val="bg1"/>
                  </a:solidFill>
                  <a:latin typeface="メイリオ" panose="020B0604030504040204" pitchFamily="50" charset="-128"/>
                  <a:ea typeface="メイリオ" panose="020B0604030504040204" pitchFamily="50" charset="-128"/>
                </a:rPr>
                <a:t>（</a:t>
              </a:r>
              <a:r>
                <a:rPr lang="en-US" altLang="ja-JP" dirty="0" smtClean="0">
                  <a:solidFill>
                    <a:schemeClr val="bg1"/>
                  </a:solidFill>
                  <a:latin typeface="メイリオ" panose="020B0604030504040204" pitchFamily="50" charset="-128"/>
                  <a:ea typeface="メイリオ" panose="020B0604030504040204" pitchFamily="50" charset="-128"/>
                </a:rPr>
                <a:t>9</a:t>
              </a:r>
              <a:r>
                <a:rPr lang="ja-JP" altLang="en-US" dirty="0" smtClean="0">
                  <a:solidFill>
                    <a:schemeClr val="bg1"/>
                  </a:solidFill>
                  <a:latin typeface="メイリオ" panose="020B0604030504040204" pitchFamily="50" charset="-128"/>
                  <a:ea typeface="メイリオ" panose="020B0604030504040204" pitchFamily="50" charset="-128"/>
                </a:rPr>
                <a:t>分</a:t>
              </a:r>
              <a:r>
                <a:rPr lang="en-US" altLang="ja-JP" dirty="0" smtClean="0">
                  <a:solidFill>
                    <a:schemeClr val="bg1"/>
                  </a:solidFill>
                  <a:latin typeface="メイリオ" panose="020B0604030504040204" pitchFamily="50" charset="-128"/>
                  <a:ea typeface="メイリオ" panose="020B0604030504040204" pitchFamily="50" charset="-128"/>
                </a:rPr>
                <a:t>53</a:t>
              </a:r>
              <a:r>
                <a:rPr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sz="4800" dirty="0">
                <a:solidFill>
                  <a:schemeClr val="bg1"/>
                </a:solidFill>
                <a:latin typeface="メイリオ" panose="020B0604030504040204" pitchFamily="50" charset="-128"/>
                <a:ea typeface="メイリオ" panose="020B0604030504040204" pitchFamily="50" charset="-128"/>
              </a:endParaRPr>
            </a:p>
          </p:txBody>
        </p:sp>
        <p:sp>
          <p:nvSpPr>
            <p:cNvPr id="23" name="ホームベース 22">
              <a:hlinkClick r:id="rId9" action="ppaction://hlinkpres?slideindex=1&amp;slidetit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メイリオ" panose="020B0604030504040204" pitchFamily="50" charset="-128"/>
                  <a:ea typeface="メイリオ" panose="020B0604030504040204" pitchFamily="50" charset="-128"/>
                </a:rPr>
                <a:t>とじこもり・うつ</a:t>
              </a:r>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9</a:t>
              </a:r>
              <a:r>
                <a:rPr lang="ja-JP" altLang="en-US" dirty="0">
                  <a:solidFill>
                    <a:schemeClr val="bg1"/>
                  </a:solidFill>
                  <a:latin typeface="メイリオ" panose="020B0604030504040204" pitchFamily="50" charset="-128"/>
                  <a:ea typeface="メイリオ" panose="020B0604030504040204" pitchFamily="50" charset="-128"/>
                </a:rPr>
                <a:t>分</a:t>
              </a:r>
              <a:r>
                <a:rPr lang="en-US" altLang="ja-JP" dirty="0" smtClean="0">
                  <a:solidFill>
                    <a:schemeClr val="bg1"/>
                  </a:solidFill>
                  <a:latin typeface="メイリオ" panose="020B0604030504040204" pitchFamily="50" charset="-128"/>
                  <a:ea typeface="メイリオ" panose="020B0604030504040204" pitchFamily="50" charset="-128"/>
                </a:rPr>
                <a:t>52</a:t>
              </a:r>
              <a:r>
                <a:rPr lang="ja-JP" altLang="en-US" dirty="0" smtClean="0">
                  <a:solidFill>
                    <a:schemeClr val="bg1"/>
                  </a:solidFill>
                  <a:latin typeface="メイリオ" panose="020B0604030504040204" pitchFamily="50" charset="-128"/>
                  <a:ea typeface="メイリオ" panose="020B0604030504040204" pitchFamily="50" charset="-128"/>
                </a:rPr>
                <a:t>秒）</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24" name="ホームベース 23">
              <a:hlinkClick r:id="rId10"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訪問の工夫</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19</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54</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5" name="ホームベース 24">
              <a:hlinkClick r:id="rId11" action="ppaction://hlinkpres?slideindex=1&amp;slidetitle="/>
            </p:cNvPr>
            <p:cNvSpPr/>
            <p:nvPr/>
          </p:nvSpPr>
          <p:spPr>
            <a:xfrm>
              <a:off x="882551"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感染</a:t>
              </a:r>
              <a:r>
                <a:rPr lang="ja-JP" altLang="en-US" sz="3600" b="1" dirty="0" smtClean="0">
                  <a:solidFill>
                    <a:schemeClr val="bg1"/>
                  </a:solidFill>
                  <a:latin typeface="メイリオ" panose="020B0604030504040204" pitchFamily="50" charset="-128"/>
                  <a:ea typeface="メイリオ" panose="020B0604030504040204" pitchFamily="50" charset="-128"/>
                </a:rPr>
                <a:t>対策</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12</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14</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4860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タイトル 1"/>
          <p:cNvSpPr>
            <a:spLocks noGrp="1"/>
          </p:cNvSpPr>
          <p:nvPr>
            <p:ph type="title"/>
          </p:nvPr>
        </p:nvSpPr>
        <p:spPr>
          <a:xfrm>
            <a:off x="0" y="-99392"/>
            <a:ext cx="6816080" cy="7056784"/>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sz="5400" b="1" dirty="0">
                <a:solidFill>
                  <a:srgbClr val="7030A0"/>
                </a:solidFill>
                <a:latin typeface="メイリオ" panose="020B0604030504040204" pitchFamily="50" charset="-128"/>
                <a:ea typeface="メイリオ" panose="020B0604030504040204" pitchFamily="50" charset="-128"/>
              </a:rPr>
              <a:t>訪問の工夫</a:t>
            </a:r>
            <a:endParaRPr lang="ja-JP" altLang="en-US" sz="4000" b="1" dirty="0">
              <a:solidFill>
                <a:srgbClr val="7030A0"/>
              </a:solidFill>
              <a:latin typeface="メイリオ" panose="020B0604030504040204" pitchFamily="50" charset="-128"/>
              <a:ea typeface="メイリオ" panose="020B0604030504040204" pitchFamily="50" charset="-128"/>
            </a:endParaRPr>
          </a:p>
        </p:txBody>
      </p:sp>
      <p:pic>
        <p:nvPicPr>
          <p:cNvPr id="1120" name="図 4"/>
          <p:cNvPicPr>
            <a:picLocks noChangeAspect="1"/>
          </p:cNvPicPr>
          <p:nvPr/>
        </p:nvPicPr>
        <p:blipFill>
          <a:blip r:embed="rId5"/>
          <a:stretch>
            <a:fillRect/>
          </a:stretch>
        </p:blipFill>
        <p:spPr>
          <a:xfrm>
            <a:off x="6816080" y="4806759"/>
            <a:ext cx="5392698" cy="2167653"/>
          </a:xfrm>
          <a:prstGeom prst="rect">
            <a:avLst/>
          </a:prstGeom>
        </p:spPr>
      </p:pic>
      <p:sp>
        <p:nvSpPr>
          <p:cNvPr id="1121" name="タイトル 1"/>
          <p:cNvSpPr txBox="1"/>
          <p:nvPr/>
        </p:nvSpPr>
        <p:spPr>
          <a:xfrm>
            <a:off x="7001041" y="78107"/>
            <a:ext cx="4968552" cy="936074"/>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fontAlgn="auto">
              <a:lnSpc>
                <a:spcPct val="100000"/>
              </a:lnSpc>
              <a:spcAft>
                <a:spcPts val="0"/>
              </a:spcAft>
            </a:pPr>
            <a:r>
              <a:rPr lang="ja-JP" altLang="en-US" sz="2400" dirty="0">
                <a:solidFill>
                  <a:srgbClr val="9A3FB7"/>
                </a:solidFill>
                <a:latin typeface="メイリオ" panose="020B0604030504040204" pitchFamily="50" charset="-128"/>
                <a:ea typeface="メイリオ" panose="020B0604030504040204" pitchFamily="50" charset="-128"/>
              </a:rPr>
              <a:t>新しい生活の中で近隣住民による</a:t>
            </a:r>
            <a:endParaRPr lang="en-US" altLang="ja-JP" sz="2400" dirty="0">
              <a:solidFill>
                <a:srgbClr val="9A3FB7"/>
              </a:solidFill>
              <a:latin typeface="メイリオ" panose="020B0604030504040204" pitchFamily="50" charset="-128"/>
              <a:ea typeface="メイリオ" panose="020B0604030504040204" pitchFamily="50" charset="-128"/>
            </a:endParaRPr>
          </a:p>
          <a:p>
            <a:pPr algn="r" fontAlgn="auto">
              <a:lnSpc>
                <a:spcPct val="100000"/>
              </a:lnSpc>
              <a:spcAft>
                <a:spcPts val="0"/>
              </a:spcAft>
            </a:pPr>
            <a:r>
              <a:rPr lang="ja-JP" altLang="en-US" sz="2400" dirty="0">
                <a:solidFill>
                  <a:srgbClr val="9A3FB7"/>
                </a:solidFill>
                <a:latin typeface="メイリオ" panose="020B0604030504040204" pitchFamily="50" charset="-128"/>
                <a:ea typeface="メイリオ" panose="020B0604030504040204" pitchFamily="50" charset="-128"/>
              </a:rPr>
              <a:t>訪問型介護予防等を推進する事業</a:t>
            </a:r>
          </a:p>
        </p:txBody>
      </p:sp>
      <p:pic>
        <p:nvPicPr>
          <p:cNvPr id="1122" name="図 5"/>
          <p:cNvPicPr>
            <a:picLocks noChangeAspect="1"/>
          </p:cNvPicPr>
          <p:nvPr/>
        </p:nvPicPr>
        <p:blipFill>
          <a:blip r:embed="rId6"/>
          <a:stretch>
            <a:fillRect/>
          </a:stretch>
        </p:blipFill>
        <p:spPr>
          <a:xfrm>
            <a:off x="31554" y="17240"/>
            <a:ext cx="4113702" cy="1057809"/>
          </a:xfrm>
          <a:prstGeom prst="rect">
            <a:avLst/>
          </a:prstGeom>
        </p:spPr>
      </p:pic>
      <p:pic>
        <p:nvPicPr>
          <p:cNvPr id="2" name="オーディオ 1">
            <a:hlinkClick r:id="" action="ppaction://media"/>
            <a:extLst>
              <a:ext uri="{FF2B5EF4-FFF2-40B4-BE49-F238E27FC236}">
                <a16:creationId xmlns:a16="http://schemas.microsoft.com/office/drawing/2014/main" id="{0532E3E5-98C6-430B-B867-A52489FCB57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24911053"/>
      </p:ext>
    </p:extLst>
  </p:cSld>
  <p:clrMapOvr>
    <a:masterClrMapping/>
  </p:clrMapOvr>
  <mc:AlternateContent xmlns:mc="http://schemas.openxmlformats.org/markup-compatibility/2006" xmlns:p14="http://schemas.microsoft.com/office/powerpoint/2010/main">
    <mc:Choice Requires="p14">
      <p:transition spd="slow" p14:dur="2000" advTm="3932"/>
    </mc:Choice>
    <mc:Fallback xmlns="">
      <p:transition spd="slow" advTm="3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4740146"/>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「転倒予防の環境作り」</a:t>
            </a:r>
            <a:endParaRPr lang="ja-JP" altLang="en-US" sz="3200" b="1" dirty="0">
              <a:solidFill>
                <a:srgbClr val="461DF3"/>
              </a:solidFill>
            </a:endParaRPr>
          </a:p>
        </p:txBody>
      </p:sp>
    </p:spTree>
    <p:extLst>
      <p:ext uri="{BB962C8B-B14F-4D97-AF65-F5344CB8AC3E}">
        <p14:creationId xmlns:p14="http://schemas.microsoft.com/office/powerpoint/2010/main" val="3711402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6F4EC34E-E131-4CF7-B48B-1B25135111E0}"/>
              </a:ext>
            </a:extLst>
          </p:cNvPr>
          <p:cNvSpPr txBox="1">
            <a:spLocks/>
          </p:cNvSpPr>
          <p:nvPr/>
        </p:nvSpPr>
        <p:spPr>
          <a:xfrm>
            <a:off x="882551" y="0"/>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smtClean="0">
                <a:solidFill>
                  <a:schemeClr val="bg1"/>
                </a:solidFill>
                <a:latin typeface="メイリオ" panose="020B0604030504040204" pitchFamily="50" charset="-128"/>
                <a:ea typeface="メイリオ" panose="020B0604030504040204" pitchFamily="50" charset="-128"/>
              </a:rPr>
              <a:t>地域</a:t>
            </a:r>
            <a:r>
              <a:rPr lang="en-US" altLang="ja-JP" sz="4000" b="1" dirty="0" smtClean="0">
                <a:solidFill>
                  <a:schemeClr val="bg1"/>
                </a:solidFill>
                <a:latin typeface="メイリオ" panose="020B0604030504040204" pitchFamily="50" charset="-128"/>
                <a:ea typeface="メイリオ" panose="020B0604030504040204" pitchFamily="50" charset="-128"/>
              </a:rPr>
              <a:t>WEB</a:t>
            </a:r>
            <a:r>
              <a:rPr lang="ja-JP" altLang="en-US" sz="4000" b="1" dirty="0" smtClean="0">
                <a:solidFill>
                  <a:schemeClr val="bg1"/>
                </a:solidFill>
                <a:latin typeface="メイリオ" panose="020B0604030504040204" pitchFamily="50" charset="-128"/>
                <a:ea typeface="メイリオ" panose="020B0604030504040204" pitchFamily="50" charset="-128"/>
              </a:rPr>
              <a:t>セミナー：分野別コンテンツ</a:t>
            </a:r>
            <a:endParaRPr lang="ja-JP" altLang="en-US" sz="4000" b="1" dirty="0">
              <a:solidFill>
                <a:schemeClr val="bg1"/>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51743" y="1035698"/>
            <a:ext cx="4422710" cy="5393094"/>
            <a:chOff x="851743" y="1035698"/>
            <a:chExt cx="4422710" cy="5393094"/>
          </a:xfrm>
        </p:grpSpPr>
        <p:sp>
          <p:nvSpPr>
            <p:cNvPr id="12" name="ホームベース 11">
              <a:hlinkClick r:id="rId4" action="ppaction://hlinkfi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bg1"/>
                  </a:solidFill>
                  <a:latin typeface="メイリオ" panose="020B0604030504040204" pitchFamily="50" charset="-128"/>
                  <a:ea typeface="メイリオ" panose="020B0604030504040204" pitchFamily="50" charset="-128"/>
                </a:rPr>
                <a:t>運動</a:t>
              </a:r>
              <a:endParaRPr kumimoji="1"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dirty="0" smtClean="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17</a:t>
              </a:r>
              <a:r>
                <a:rPr lang="ja-JP" altLang="en-US" dirty="0" smtClean="0">
                  <a:solidFill>
                    <a:schemeClr val="bg1"/>
                  </a:solidFill>
                  <a:latin typeface="メイリオ" panose="020B0604030504040204" pitchFamily="50" charset="-128"/>
                  <a:ea typeface="メイリオ" panose="020B0604030504040204" pitchFamily="50" charset="-128"/>
                </a:rPr>
                <a:t>分</a:t>
              </a:r>
              <a:r>
                <a:rPr lang="en-US" altLang="ja-JP" dirty="0">
                  <a:solidFill>
                    <a:schemeClr val="bg1"/>
                  </a:solidFill>
                  <a:latin typeface="メイリオ" panose="020B0604030504040204" pitchFamily="50" charset="-128"/>
                  <a:ea typeface="メイリオ" panose="020B0604030504040204" pitchFamily="50" charset="-128"/>
                </a:rPr>
                <a:t>39</a:t>
              </a:r>
              <a:r>
                <a:rPr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3" name="ホームベース 12">
              <a:hlinkClick r:id="rId5" action="ppaction://hlinkfi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メイリオ" panose="020B0604030504040204" pitchFamily="50" charset="-128"/>
                  <a:ea typeface="メイリオ" panose="020B0604030504040204" pitchFamily="50" charset="-128"/>
                </a:rPr>
                <a:t>転倒</a:t>
              </a:r>
              <a:r>
                <a:rPr lang="ja-JP" altLang="en-US" sz="2800" b="1" dirty="0">
                  <a:solidFill>
                    <a:schemeClr val="bg1"/>
                  </a:solidFill>
                  <a:latin typeface="メイリオ" panose="020B0604030504040204" pitchFamily="50" charset="-128"/>
                  <a:ea typeface="メイリオ" panose="020B0604030504040204" pitchFamily="50" charset="-128"/>
                </a:rPr>
                <a:t>予防の</a:t>
              </a:r>
              <a:r>
                <a:rPr lang="ja-JP" altLang="en-US" sz="2800" b="1" dirty="0" smtClean="0">
                  <a:solidFill>
                    <a:schemeClr val="bg1"/>
                  </a:solidFill>
                  <a:latin typeface="メイリオ" panose="020B0604030504040204" pitchFamily="50" charset="-128"/>
                  <a:ea typeface="メイリオ" panose="020B0604030504040204" pitchFamily="50" charset="-128"/>
                </a:rPr>
                <a:t>環境整備</a:t>
              </a:r>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a:solidFill>
                    <a:schemeClr val="bg1"/>
                  </a:solidFill>
                  <a:latin typeface="メイリオ" panose="020B0604030504040204" pitchFamily="50" charset="-128"/>
                  <a:ea typeface="メイリオ" panose="020B0604030504040204" pitchFamily="50" charset="-128"/>
                </a:rPr>
                <a:t>6</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a:solidFill>
                    <a:schemeClr val="bg1"/>
                  </a:solidFill>
                  <a:latin typeface="メイリオ" panose="020B0604030504040204" pitchFamily="50" charset="-128"/>
                  <a:ea typeface="メイリオ" panose="020B0604030504040204" pitchFamily="50" charset="-128"/>
                </a:rPr>
                <a:t>56</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ホームベース 13">
              <a:hlinkClick r:id="rId6"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口腔機能向上</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3</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56</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5" name="ホームベース 14">
              <a:hlinkClick r:id="rId7" action="ppaction://hlinkpres?slideindex=1&amp;slidetitle="/>
            </p:cNvPr>
            <p:cNvSpPr/>
            <p:nvPr/>
          </p:nvSpPr>
          <p:spPr>
            <a:xfrm>
              <a:off x="867147"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食事栄養</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7</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30</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cxnSp>
          <p:nvCxnSpPr>
            <p:cNvPr id="17" name="直線コネクタ 16"/>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6387906" y="1035698"/>
            <a:ext cx="4422710" cy="5393094"/>
            <a:chOff x="851743" y="1035698"/>
            <a:chExt cx="4422710" cy="5393094"/>
          </a:xfrm>
        </p:grpSpPr>
        <p:sp>
          <p:nvSpPr>
            <p:cNvPr id="22" name="ホームベース 21">
              <a:hlinkClick r:id="rId8" action="ppaction://hlinkpres?slideindex=1&amp;slidetitle="/>
            </p:cNvPr>
            <p:cNvSpPr/>
            <p:nvPr/>
          </p:nvSpPr>
          <p:spPr>
            <a:xfrm>
              <a:off x="851743" y="1246315"/>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もの</a:t>
              </a:r>
              <a:r>
                <a:rPr lang="ja-JP" altLang="en-US" sz="3600" b="1" dirty="0" smtClean="0">
                  <a:solidFill>
                    <a:schemeClr val="bg1"/>
                  </a:solidFill>
                  <a:latin typeface="メイリオ" panose="020B0604030504040204" pitchFamily="50" charset="-128"/>
                  <a:ea typeface="メイリオ" panose="020B0604030504040204" pitchFamily="50" charset="-128"/>
                </a:rPr>
                <a:t>わすれ</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b="1" dirty="0" smtClean="0">
                  <a:solidFill>
                    <a:schemeClr val="bg1"/>
                  </a:solidFill>
                  <a:latin typeface="メイリオ" panose="020B0604030504040204" pitchFamily="50" charset="-128"/>
                  <a:ea typeface="メイリオ" panose="020B0604030504040204" pitchFamily="50" charset="-128"/>
                </a:rPr>
                <a:t>（</a:t>
              </a:r>
              <a:r>
                <a:rPr lang="en-US" altLang="ja-JP" dirty="0" smtClean="0">
                  <a:solidFill>
                    <a:schemeClr val="bg1"/>
                  </a:solidFill>
                  <a:latin typeface="メイリオ" panose="020B0604030504040204" pitchFamily="50" charset="-128"/>
                  <a:ea typeface="メイリオ" panose="020B0604030504040204" pitchFamily="50" charset="-128"/>
                </a:rPr>
                <a:t>9</a:t>
              </a:r>
              <a:r>
                <a:rPr lang="ja-JP" altLang="en-US" dirty="0" smtClean="0">
                  <a:solidFill>
                    <a:schemeClr val="bg1"/>
                  </a:solidFill>
                  <a:latin typeface="メイリオ" panose="020B0604030504040204" pitchFamily="50" charset="-128"/>
                  <a:ea typeface="メイリオ" panose="020B0604030504040204" pitchFamily="50" charset="-128"/>
                </a:rPr>
                <a:t>分</a:t>
              </a:r>
              <a:r>
                <a:rPr lang="en-US" altLang="ja-JP" dirty="0" smtClean="0">
                  <a:solidFill>
                    <a:schemeClr val="bg1"/>
                  </a:solidFill>
                  <a:latin typeface="メイリオ" panose="020B0604030504040204" pitchFamily="50" charset="-128"/>
                  <a:ea typeface="メイリオ" panose="020B0604030504040204" pitchFamily="50" charset="-128"/>
                </a:rPr>
                <a:t>53</a:t>
              </a:r>
              <a:r>
                <a:rPr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sz="4800" dirty="0">
                <a:solidFill>
                  <a:schemeClr val="bg1"/>
                </a:solidFill>
                <a:latin typeface="メイリオ" panose="020B0604030504040204" pitchFamily="50" charset="-128"/>
                <a:ea typeface="メイリオ" panose="020B0604030504040204" pitchFamily="50" charset="-128"/>
              </a:endParaRPr>
            </a:p>
          </p:txBody>
        </p:sp>
        <p:sp>
          <p:nvSpPr>
            <p:cNvPr id="23" name="ホームベース 22">
              <a:hlinkClick r:id="rId9" action="ppaction://hlinkpres?slideindex=1&amp;slidetitle="/>
            </p:cNvPr>
            <p:cNvSpPr/>
            <p:nvPr/>
          </p:nvSpPr>
          <p:spPr>
            <a:xfrm>
              <a:off x="851743" y="2571667"/>
              <a:ext cx="4422710"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メイリオ" panose="020B0604030504040204" pitchFamily="50" charset="-128"/>
                  <a:ea typeface="メイリオ" panose="020B0604030504040204" pitchFamily="50" charset="-128"/>
                </a:rPr>
                <a:t>とじこもり・うつ</a:t>
              </a:r>
              <a:endParaRPr lang="en-US" altLang="ja-JP" sz="28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9</a:t>
              </a:r>
              <a:r>
                <a:rPr lang="ja-JP" altLang="en-US" dirty="0">
                  <a:solidFill>
                    <a:schemeClr val="bg1"/>
                  </a:solidFill>
                  <a:latin typeface="メイリオ" panose="020B0604030504040204" pitchFamily="50" charset="-128"/>
                  <a:ea typeface="メイリオ" panose="020B0604030504040204" pitchFamily="50" charset="-128"/>
                </a:rPr>
                <a:t>分</a:t>
              </a:r>
              <a:r>
                <a:rPr lang="en-US" altLang="ja-JP" dirty="0" smtClean="0">
                  <a:solidFill>
                    <a:schemeClr val="bg1"/>
                  </a:solidFill>
                  <a:latin typeface="メイリオ" panose="020B0604030504040204" pitchFamily="50" charset="-128"/>
                  <a:ea typeface="メイリオ" panose="020B0604030504040204" pitchFamily="50" charset="-128"/>
                </a:rPr>
                <a:t>52</a:t>
              </a:r>
              <a:r>
                <a:rPr lang="ja-JP" altLang="en-US" dirty="0" smtClean="0">
                  <a:solidFill>
                    <a:schemeClr val="bg1"/>
                  </a:solidFill>
                  <a:latin typeface="メイリオ" panose="020B0604030504040204" pitchFamily="50" charset="-128"/>
                  <a:ea typeface="メイリオ" panose="020B0604030504040204" pitchFamily="50" charset="-128"/>
                </a:rPr>
                <a:t>秒）</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24" name="ホームベース 23">
              <a:hlinkClick r:id="rId10" action="ppaction://hlinkpres?slideindex=1&amp;slidetitle="/>
            </p:cNvPr>
            <p:cNvSpPr/>
            <p:nvPr/>
          </p:nvSpPr>
          <p:spPr>
            <a:xfrm>
              <a:off x="851743" y="3897019"/>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メイリオ" panose="020B0604030504040204" pitchFamily="50" charset="-128"/>
                  <a:ea typeface="メイリオ" panose="020B0604030504040204" pitchFamily="50" charset="-128"/>
                </a:rPr>
                <a:t>訪問の工夫</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19</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54</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5" name="ホームベース 24">
              <a:hlinkClick r:id="rId11" action="ppaction://hlinkpres?slideindex=1&amp;slidetitle="/>
            </p:cNvPr>
            <p:cNvSpPr/>
            <p:nvPr/>
          </p:nvSpPr>
          <p:spPr>
            <a:xfrm>
              <a:off x="882551" y="5222371"/>
              <a:ext cx="4391902" cy="10356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メイリオ" panose="020B0604030504040204" pitchFamily="50" charset="-128"/>
                  <a:ea typeface="メイリオ" panose="020B0604030504040204" pitchFamily="50" charset="-128"/>
                </a:rPr>
                <a:t>感染</a:t>
              </a:r>
              <a:r>
                <a:rPr lang="ja-JP" altLang="en-US" sz="3600" b="1" dirty="0" smtClean="0">
                  <a:solidFill>
                    <a:schemeClr val="bg1"/>
                  </a:solidFill>
                  <a:latin typeface="メイリオ" panose="020B0604030504040204" pitchFamily="50" charset="-128"/>
                  <a:ea typeface="メイリオ" panose="020B0604030504040204" pitchFamily="50" charset="-128"/>
                </a:rPr>
                <a:t>対策</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bg1"/>
                  </a:solidFill>
                  <a:latin typeface="メイリオ" panose="020B0604030504040204" pitchFamily="50" charset="-128"/>
                  <a:ea typeface="メイリオ" panose="020B0604030504040204" pitchFamily="50" charset="-128"/>
                </a:rPr>
                <a:t>（</a:t>
              </a:r>
              <a:r>
                <a:rPr kumimoji="1" lang="en-US" altLang="ja-JP" dirty="0" smtClean="0">
                  <a:solidFill>
                    <a:schemeClr val="bg1"/>
                  </a:solidFill>
                  <a:latin typeface="メイリオ" panose="020B0604030504040204" pitchFamily="50" charset="-128"/>
                  <a:ea typeface="メイリオ" panose="020B0604030504040204" pitchFamily="50" charset="-128"/>
                </a:rPr>
                <a:t>12</a:t>
              </a:r>
              <a:r>
                <a:rPr kumimoji="1" lang="ja-JP" altLang="en-US" dirty="0" smtClean="0">
                  <a:solidFill>
                    <a:schemeClr val="bg1"/>
                  </a:solidFill>
                  <a:latin typeface="メイリオ" panose="020B0604030504040204" pitchFamily="50" charset="-128"/>
                  <a:ea typeface="メイリオ" panose="020B0604030504040204" pitchFamily="50" charset="-128"/>
                </a:rPr>
                <a:t>分</a:t>
              </a:r>
              <a:r>
                <a:rPr kumimoji="1" lang="en-US" altLang="ja-JP" dirty="0" smtClean="0">
                  <a:solidFill>
                    <a:schemeClr val="bg1"/>
                  </a:solidFill>
                  <a:latin typeface="メイリオ" panose="020B0604030504040204" pitchFamily="50" charset="-128"/>
                  <a:ea typeface="メイリオ" panose="020B0604030504040204" pitchFamily="50" charset="-128"/>
                </a:rPr>
                <a:t>14</a:t>
              </a:r>
              <a:r>
                <a:rPr kumimoji="1" lang="ja-JP" altLang="en-US" dirty="0" smtClean="0">
                  <a:solidFill>
                    <a:schemeClr val="bg1"/>
                  </a:solidFill>
                  <a:latin typeface="メイリオ" panose="020B0604030504040204" pitchFamily="50" charset="-128"/>
                  <a:ea typeface="メイリオ" panose="020B0604030504040204" pitchFamily="50" charset="-128"/>
                </a:rPr>
                <a:t>秒）</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flipH="1">
              <a:off x="1091681" y="1035698"/>
              <a:ext cx="27992" cy="5393094"/>
            </a:xfrm>
            <a:prstGeom prst="line">
              <a:avLst/>
            </a:prstGeom>
            <a:ln w="254000" cmpd="dbl">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0734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6816080" cy="7056784"/>
          </a:xfrm>
          <a:solidFill>
            <a:schemeClr val="accent4">
              <a:lumMod val="20000"/>
              <a:lumOff val="80000"/>
            </a:schemeClr>
          </a:solidFill>
        </p:spPr>
        <p:txBody>
          <a:bodyPr vert="horz" lIns="63305" tIns="36000" rIns="63305" bIns="36000" rtlCol="0" anchor="ctr">
            <a:noAutofit/>
          </a:bodyPr>
          <a:lstStyle/>
          <a:p>
            <a:pPr algn="ctr">
              <a:lnSpc>
                <a:spcPct val="130000"/>
              </a:lnSpc>
              <a:spcBef>
                <a:spcPts val="0"/>
              </a:spcBef>
            </a:pPr>
            <a:r>
              <a:rPr kumimoji="1" lang="ja-JP" altLang="en-US" sz="5400" b="1" dirty="0">
                <a:solidFill>
                  <a:srgbClr val="7030A0"/>
                </a:solidFill>
                <a:latin typeface="メイリオ" panose="020B0604030504040204" pitchFamily="50" charset="-128"/>
                <a:ea typeface="メイリオ" panose="020B0604030504040204" pitchFamily="50" charset="-128"/>
              </a:rPr>
              <a:t>転倒</a:t>
            </a:r>
            <a:r>
              <a:rPr lang="ja-JP" altLang="en-US" sz="5400" b="1" dirty="0">
                <a:solidFill>
                  <a:srgbClr val="7030A0"/>
                </a:solidFill>
                <a:latin typeface="メイリオ" panose="020B0604030504040204" pitchFamily="50" charset="-128"/>
                <a:ea typeface="メイリオ" panose="020B0604030504040204" pitchFamily="50" charset="-128"/>
              </a:rPr>
              <a:t>予防の</a:t>
            </a:r>
            <a:r>
              <a:rPr kumimoji="1" lang="ja-JP" altLang="en-US" sz="5400" b="1" dirty="0">
                <a:solidFill>
                  <a:srgbClr val="7030A0"/>
                </a:solidFill>
                <a:latin typeface="メイリオ" panose="020B0604030504040204" pitchFamily="50" charset="-128"/>
                <a:ea typeface="メイリオ" panose="020B0604030504040204" pitchFamily="50" charset="-128"/>
              </a:rPr>
              <a:t>環境作り</a:t>
            </a:r>
            <a:endParaRPr lang="ja-JP" altLang="en-US" sz="3200" b="1" dirty="0">
              <a:solidFill>
                <a:srgbClr val="7030A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DB6E8D4-6AFB-426B-BD8A-F079F96163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6080" y="4806759"/>
            <a:ext cx="5392698" cy="2167653"/>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7001041" y="78107"/>
            <a:ext cx="4968552" cy="936074"/>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fontAlgn="auto">
              <a:lnSpc>
                <a:spcPct val="100000"/>
              </a:lnSpc>
              <a:spcAft>
                <a:spcPts val="0"/>
              </a:spcAft>
            </a:pPr>
            <a:r>
              <a:rPr lang="ja-JP" altLang="en-US" sz="2400" dirty="0">
                <a:solidFill>
                  <a:srgbClr val="9A3FB7"/>
                </a:solidFill>
                <a:latin typeface="メイリオ" panose="020B0604030504040204" pitchFamily="50" charset="-128"/>
                <a:ea typeface="メイリオ" panose="020B0604030504040204" pitchFamily="50" charset="-128"/>
              </a:rPr>
              <a:t>新しい生活の中で近隣住民による</a:t>
            </a:r>
            <a:endParaRPr lang="en-US" altLang="ja-JP" sz="2400" dirty="0">
              <a:solidFill>
                <a:srgbClr val="9A3FB7"/>
              </a:solidFill>
              <a:latin typeface="メイリオ" panose="020B0604030504040204" pitchFamily="50" charset="-128"/>
              <a:ea typeface="メイリオ" panose="020B0604030504040204" pitchFamily="50" charset="-128"/>
            </a:endParaRPr>
          </a:p>
          <a:p>
            <a:pPr algn="r" fontAlgn="auto">
              <a:lnSpc>
                <a:spcPct val="100000"/>
              </a:lnSpc>
              <a:spcAft>
                <a:spcPts val="0"/>
              </a:spcAft>
            </a:pPr>
            <a:r>
              <a:rPr lang="ja-JP" altLang="en-US" sz="2400" dirty="0">
                <a:solidFill>
                  <a:srgbClr val="9A3FB7"/>
                </a:solidFill>
                <a:latin typeface="メイリオ" panose="020B0604030504040204" pitchFamily="50" charset="-128"/>
                <a:ea typeface="メイリオ" panose="020B0604030504040204" pitchFamily="50" charset="-128"/>
              </a:rPr>
              <a:t>訪問型介護予防等を推進する事業</a:t>
            </a:r>
          </a:p>
        </p:txBody>
      </p:sp>
      <p:pic>
        <p:nvPicPr>
          <p:cNvPr id="6" name="図 5">
            <a:extLst>
              <a:ext uri="{FF2B5EF4-FFF2-40B4-BE49-F238E27FC236}">
                <a16:creationId xmlns:a16="http://schemas.microsoft.com/office/drawing/2014/main" id="{AA582DE9-A950-4B06-982A-4C879361C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387"/>
            <a:ext cx="3112118" cy="800259"/>
          </a:xfrm>
          <a:prstGeom prst="rect">
            <a:avLst/>
          </a:prstGeom>
        </p:spPr>
      </p:pic>
      <p:pic>
        <p:nvPicPr>
          <p:cNvPr id="11" name="オーディオ 10">
            <a:hlinkClick r:id="" action="ppaction://media"/>
            <a:extLst>
              <a:ext uri="{FF2B5EF4-FFF2-40B4-BE49-F238E27FC236}">
                <a16:creationId xmlns:a16="http://schemas.microsoft.com/office/drawing/2014/main" id="{413A3B4F-A202-493F-A10C-7BE63967487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41044811"/>
      </p:ext>
    </p:extLst>
  </p:cSld>
  <p:clrMapOvr>
    <a:masterClrMapping/>
  </p:clrMapOvr>
  <mc:AlternateContent xmlns:mc="http://schemas.openxmlformats.org/markup-compatibility/2006" xmlns:p14="http://schemas.microsoft.com/office/powerpoint/2010/main">
    <mc:Choice Requires="p14">
      <p:transition spd="slow" p14:dur="2000" advTm="6279"/>
    </mc:Choice>
    <mc:Fallback xmlns="">
      <p:transition spd="slow" advTm="6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extLst mod="1">
    <p:ext uri="{3A86A75C-4F4B-4683-9AE1-C65F6400EC91}">
      <p14:laserTraceLst xmlns:p14="http://schemas.microsoft.com/office/powerpoint/2010/main">
        <p14:tracePtLst>
          <p14:tracePt t="1445" x="646113" y="1817688"/>
          <p14:tracePt t="1452" x="630238" y="1817688"/>
          <p14:tracePt t="1460" x="606425" y="1817688"/>
          <p14:tracePt t="1468" x="574675" y="1817688"/>
          <p14:tracePt t="1476" x="517525" y="1817688"/>
          <p14:tracePt t="1484" x="477838" y="1817688"/>
          <p14:tracePt t="1491" x="414338" y="1817688"/>
          <p14:tracePt t="1499" x="366713" y="1817688"/>
          <p14:tracePt t="1510" x="303213" y="1817688"/>
          <p14:tracePt t="1515" x="239713" y="1817688"/>
          <p14:tracePt t="1523" x="200025" y="1817688"/>
          <p14:tracePt t="1530" x="111125" y="1809750"/>
          <p14:tracePt t="1539" x="39688" y="1801813"/>
          <p14:tracePt t="4508" x="207963" y="3914775"/>
          <p14:tracePt t="4516" x="350838" y="3930650"/>
          <p14:tracePt t="4526" x="469900" y="3956050"/>
          <p14:tracePt t="4531" x="614363" y="3971925"/>
          <p14:tracePt t="4540" x="741363" y="3987800"/>
          <p14:tracePt t="4548" x="836613" y="4003675"/>
          <p14:tracePt t="4557" x="965200" y="4003675"/>
          <p14:tracePt t="4565" x="1036638" y="4003675"/>
          <p14:tracePt t="4573" x="1123950" y="4003675"/>
          <p14:tracePt t="4583" x="1187450" y="4003675"/>
          <p14:tracePt t="4589" x="1228725" y="4003675"/>
          <p14:tracePt t="4595" x="1284288" y="3987800"/>
          <p14:tracePt t="4603" x="1331913" y="3971925"/>
          <p14:tracePt t="4612" x="1387475" y="3971925"/>
          <p14:tracePt t="4619" x="1443038" y="3956050"/>
          <p14:tracePt t="4628" x="1498600" y="3938588"/>
          <p14:tracePt t="4636" x="1530350" y="3930650"/>
          <p14:tracePt t="4644" x="1595438" y="3922713"/>
          <p14:tracePt t="4651" x="1643063" y="3914775"/>
          <p14:tracePt t="4659" x="1690688" y="3906838"/>
          <p14:tracePt t="4668" x="1754188" y="3906838"/>
          <p14:tracePt t="4675" x="1817688" y="3898900"/>
          <p14:tracePt t="4683" x="1857375" y="3898900"/>
          <p14:tracePt t="4692" x="1905000" y="3898900"/>
          <p14:tracePt t="4699" x="1946275" y="3898900"/>
          <p14:tracePt t="4706" x="1978025" y="3898900"/>
          <p14:tracePt t="4714" x="2025650" y="3898900"/>
          <p14:tracePt t="4723" x="2049463" y="3898900"/>
          <p14:tracePt t="4732" x="2089150" y="3898900"/>
          <p14:tracePt t="4741" x="2112963" y="3898900"/>
          <p14:tracePt t="4748" x="2168525" y="3898900"/>
          <p14:tracePt t="4756" x="2224088" y="3906838"/>
          <p14:tracePt t="4763" x="2305050" y="3906838"/>
          <p14:tracePt t="4771" x="2392363" y="3922713"/>
          <p14:tracePt t="4779" x="2487613" y="3930650"/>
          <p14:tracePt t="4790" x="2598738" y="3938588"/>
          <p14:tracePt t="4799" x="2727325" y="3948113"/>
          <p14:tracePt t="4805" x="2814638" y="3971925"/>
          <p14:tracePt t="4813" x="2909888" y="3979863"/>
          <p14:tracePt t="4819" x="3006725" y="3995738"/>
          <p14:tracePt t="4827" x="3086100" y="4011613"/>
          <p14:tracePt t="4835" x="3189288" y="4019550"/>
          <p14:tracePt t="4844" x="3300413" y="4043363"/>
          <p14:tracePt t="4851" x="3444875" y="4067175"/>
          <p14:tracePt t="4860" x="3587750" y="4090988"/>
          <p14:tracePt t="4867" x="3795713" y="4114800"/>
          <p14:tracePt t="4874" x="3978275" y="4122738"/>
          <p14:tracePt t="4882" x="4217988" y="4122738"/>
          <p14:tracePt t="4892" x="4473575" y="4122738"/>
          <p14:tracePt t="4900" x="4737100" y="4122738"/>
          <p14:tracePt t="4909" x="5038725" y="4138613"/>
          <p14:tracePt t="4916" x="5278438" y="4138613"/>
          <p14:tracePt t="4923" x="5414963" y="4138613"/>
          <p14:tracePt t="4930" x="5541963" y="4138613"/>
          <p14:tracePt t="4938" x="5653088" y="4154488"/>
          <p14:tracePt t="4946" x="5724525" y="4162425"/>
          <p14:tracePt t="4955" x="5781675" y="4178300"/>
          <p14:tracePt t="4963" x="5837238" y="4186238"/>
          <p14:tracePt t="4971" x="5884863" y="4202113"/>
          <p14:tracePt t="4979" x="5940425" y="4217988"/>
          <p14:tracePt t="4987" x="5988050" y="4233863"/>
          <p14:tracePt t="4994" x="6027738" y="4241800"/>
          <p14:tracePt t="5002" x="6051550" y="4249738"/>
          <p14:tracePt t="5011" x="6091238" y="4249738"/>
          <p14:tracePt t="5020" x="6116638" y="4249738"/>
          <p14:tracePt t="5027" x="6148388" y="4249738"/>
          <p14:tracePt t="5036" x="6172200" y="4257675"/>
          <p14:tracePt t="5043" x="6235700" y="4257675"/>
          <p14:tracePt t="5050" x="6259513" y="4257675"/>
          <p14:tracePt t="5059" x="6283325" y="4257675"/>
          <p14:tracePt t="5067" x="6323013" y="4257675"/>
          <p14:tracePt t="5076" x="6370638" y="4257675"/>
          <p14:tracePt t="5083" x="6442075" y="4273550"/>
          <p14:tracePt t="5092" x="6515100" y="4281488"/>
          <p14:tracePt t="5100" x="6578600" y="4291013"/>
          <p14:tracePt t="5107" x="6634163" y="4298950"/>
          <p14:tracePt t="5115" x="6657975" y="4298950"/>
          <p14:tracePt t="5125" x="6681788" y="4306888"/>
          <p14:tracePt t="5132" x="6697663" y="4306888"/>
          <p14:tracePt t="5443" x="6705600" y="4291013"/>
          <p14:tracePt t="5453" x="6721475" y="4273550"/>
          <p14:tracePt t="5459" x="6761163" y="4225925"/>
          <p14:tracePt t="5467" x="6834188" y="4186238"/>
          <p14:tracePt t="5475" x="6961188" y="4114800"/>
          <p14:tracePt t="5483" x="7216775" y="4003675"/>
          <p14:tracePt t="5491" x="7478713" y="3890963"/>
          <p14:tracePt t="5498" x="7918450" y="3748088"/>
          <p14:tracePt t="5507" x="8540750" y="3571875"/>
          <p14:tracePt t="5515" x="9242425" y="3413125"/>
          <p14:tracePt t="5524" x="9926638" y="3294063"/>
          <p14:tracePt t="5531" x="10604500" y="3189288"/>
          <p14:tracePt t="5543" x="11107738" y="3157538"/>
          <p14:tracePt t="5548" x="11649075" y="3117850"/>
          <p14:tracePt t="5557" x="12152313" y="3086100"/>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第１回　ご近所サポーター講習会</a:t>
            </a:r>
          </a:p>
        </p:txBody>
      </p:sp>
      <p:sp>
        <p:nvSpPr>
          <p:cNvPr id="13" name="正方形/長方形 12">
            <a:extLst>
              <a:ext uri="{FF2B5EF4-FFF2-40B4-BE49-F238E27FC236}">
                <a16:creationId xmlns:a16="http://schemas.microsoft.com/office/drawing/2014/main" id="{8A9908F0-898C-4614-AEED-CCD5D0E69685}"/>
              </a:ext>
            </a:extLst>
          </p:cNvPr>
          <p:cNvSpPr/>
          <p:nvPr/>
        </p:nvSpPr>
        <p:spPr>
          <a:xfrm>
            <a:off x="1604922" y="939826"/>
            <a:ext cx="7704856"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ご近所サポーター講習会開催の趣旨説明</a:t>
            </a:r>
            <a:endParaRPr lang="ja-JP" altLang="en-US" sz="3200" dirty="0"/>
          </a:p>
        </p:txBody>
      </p:sp>
      <p:sp>
        <p:nvSpPr>
          <p:cNvPr id="14" name="正方形/長方形 13">
            <a:extLst>
              <a:ext uri="{FF2B5EF4-FFF2-40B4-BE49-F238E27FC236}">
                <a16:creationId xmlns:a16="http://schemas.microsoft.com/office/drawing/2014/main" id="{F0477C3F-A338-4896-AA42-6218A5998DD3}"/>
              </a:ext>
            </a:extLst>
          </p:cNvPr>
          <p:cNvSpPr/>
          <p:nvPr/>
        </p:nvSpPr>
        <p:spPr>
          <a:xfrm>
            <a:off x="1604922" y="1854913"/>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感染対策について地域課題を出してみよう（</a:t>
            </a:r>
            <a:r>
              <a:rPr lang="en-US" altLang="ja-JP" sz="3200" dirty="0">
                <a:solidFill>
                  <a:srgbClr val="000000"/>
                </a:solidFill>
                <a:latin typeface="メイリオ" panose="020B0604030504040204" pitchFamily="50" charset="-128"/>
                <a:ea typeface="メイリオ" panose="020B0604030504040204" pitchFamily="50" charset="-128"/>
              </a:rPr>
              <a:t>GW</a:t>
            </a:r>
            <a:r>
              <a:rPr lang="ja-JP" altLang="en-US" sz="3200" dirty="0">
                <a:solidFill>
                  <a:srgbClr val="000000"/>
                </a:solidFill>
                <a:latin typeface="メイリオ" panose="020B0604030504040204" pitchFamily="50" charset="-128"/>
                <a:ea typeface="メイリオ" panose="020B0604030504040204" pitchFamily="50" charset="-128"/>
              </a:rPr>
              <a:t>）</a:t>
            </a:r>
            <a:endParaRPr lang="ja-JP" altLang="en-US" sz="3200" dirty="0"/>
          </a:p>
        </p:txBody>
      </p:sp>
      <p:sp>
        <p:nvSpPr>
          <p:cNvPr id="24" name="矢印: 右 23">
            <a:extLst>
              <a:ext uri="{FF2B5EF4-FFF2-40B4-BE49-F238E27FC236}">
                <a16:creationId xmlns:a16="http://schemas.microsoft.com/office/drawing/2014/main" id="{8FFEF931-950F-47B1-8FDB-07F2D06EB6BC}"/>
              </a:ext>
            </a:extLst>
          </p:cNvPr>
          <p:cNvSpPr/>
          <p:nvPr/>
        </p:nvSpPr>
        <p:spPr>
          <a:xfrm>
            <a:off x="963305" y="5676250"/>
            <a:ext cx="432048" cy="56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05E5ED7-65C0-4242-9469-9D6F493C9299}"/>
              </a:ext>
            </a:extLst>
          </p:cNvPr>
          <p:cNvSpPr/>
          <p:nvPr/>
        </p:nvSpPr>
        <p:spPr>
          <a:xfrm>
            <a:off x="1604922" y="2770000"/>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必須講義①</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「感染対策」</a:t>
            </a:r>
            <a:r>
              <a:rPr lang="ja-JP" altLang="en-US" sz="2800" dirty="0">
                <a:solidFill>
                  <a:prstClr val="black"/>
                </a:solidFill>
                <a:latin typeface="メイリオ" panose="020B0604030504040204" pitchFamily="50" charset="-128"/>
                <a:ea typeface="メイリオ" panose="020B0604030504040204" pitchFamily="50" charset="-128"/>
              </a:rPr>
              <a:t>（その後ロールプレイ）</a:t>
            </a:r>
            <a:endParaRPr lang="ja-JP" altLang="en-US" sz="3200" dirty="0"/>
          </a:p>
        </p:txBody>
      </p:sp>
      <p:sp>
        <p:nvSpPr>
          <p:cNvPr id="17" name="正方形/長方形 16">
            <a:extLst>
              <a:ext uri="{FF2B5EF4-FFF2-40B4-BE49-F238E27FC236}">
                <a16:creationId xmlns:a16="http://schemas.microsoft.com/office/drawing/2014/main" id="{E159FC45-618C-4006-A3C6-84CA1F933441}"/>
              </a:ext>
            </a:extLst>
          </p:cNvPr>
          <p:cNvSpPr/>
          <p:nvPr/>
        </p:nvSpPr>
        <p:spPr>
          <a:xfrm>
            <a:off x="1604922" y="5515261"/>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200" dirty="0"/>
          </a:p>
        </p:txBody>
      </p:sp>
      <p:sp>
        <p:nvSpPr>
          <p:cNvPr id="18" name="正方形/長方形 17">
            <a:extLst>
              <a:ext uri="{FF2B5EF4-FFF2-40B4-BE49-F238E27FC236}">
                <a16:creationId xmlns:a16="http://schemas.microsoft.com/office/drawing/2014/main" id="{06B18089-F50D-49C6-8F7E-E2C8D3E90A24}"/>
              </a:ext>
            </a:extLst>
          </p:cNvPr>
          <p:cNvSpPr/>
          <p:nvPr/>
        </p:nvSpPr>
        <p:spPr>
          <a:xfrm>
            <a:off x="1604922" y="3685087"/>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必須講義②</a:t>
            </a: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b="1" dirty="0">
                <a:solidFill>
                  <a:srgbClr val="461DF3"/>
                </a:solidFill>
                <a:latin typeface="メイリオ" panose="020B0604030504040204" pitchFamily="50" charset="-128"/>
                <a:ea typeface="メイリオ" panose="020B0604030504040204" pitchFamily="50" charset="-128"/>
              </a:rPr>
              <a:t>「訪問の工夫」</a:t>
            </a:r>
            <a:endParaRPr lang="ja-JP" altLang="en-US" sz="3200" b="1" dirty="0">
              <a:solidFill>
                <a:srgbClr val="461DF3"/>
              </a:solidFill>
            </a:endParaRPr>
          </a:p>
        </p:txBody>
      </p:sp>
      <p:sp>
        <p:nvSpPr>
          <p:cNvPr id="11" name="正方形/長方形 10">
            <a:extLst>
              <a:ext uri="{FF2B5EF4-FFF2-40B4-BE49-F238E27FC236}">
                <a16:creationId xmlns:a16="http://schemas.microsoft.com/office/drawing/2014/main" id="{713F4CA1-DB21-420F-B13E-9AE6E0EE5250}"/>
              </a:ext>
            </a:extLst>
          </p:cNvPr>
          <p:cNvSpPr/>
          <p:nvPr/>
        </p:nvSpPr>
        <p:spPr>
          <a:xfrm>
            <a:off x="1604922" y="4600174"/>
            <a:ext cx="10009112" cy="769441"/>
          </a:xfrm>
          <a:prstGeom prst="rect">
            <a:avLst/>
          </a:prstGeom>
        </p:spPr>
        <p:txBody>
          <a:bodyPr wrap="square">
            <a:spAutoFit/>
          </a:bodyPr>
          <a:lstStyle/>
          <a:p>
            <a:pPr>
              <a:lnSpc>
                <a:spcPct val="150000"/>
              </a:lnSpc>
            </a:pPr>
            <a:r>
              <a:rPr lang="ja-JP" altLang="en-US" sz="3200" dirty="0">
                <a:solidFill>
                  <a:srgbClr val="000000"/>
                </a:solidFill>
                <a:latin typeface="メイリオ" panose="020B0604030504040204" pitchFamily="50" charset="-128"/>
                <a:ea typeface="メイリオ" panose="020B0604030504040204" pitchFamily="50" charset="-128"/>
              </a:rPr>
              <a:t>本日の講義 </a:t>
            </a:r>
            <a:r>
              <a:rPr lang="ja-JP" altLang="en-US" sz="3200" b="1" dirty="0">
                <a:solidFill>
                  <a:srgbClr val="461DF3"/>
                </a:solidFill>
                <a:latin typeface="メイリオ" panose="020B0604030504040204" pitchFamily="50" charset="-128"/>
                <a:ea typeface="メイリオ" panose="020B0604030504040204" pitchFamily="50" charset="-128"/>
              </a:rPr>
              <a:t>「転倒予防の環境作り」</a:t>
            </a:r>
            <a:endParaRPr lang="ja-JP" altLang="en-US" sz="3200" b="1" dirty="0">
              <a:solidFill>
                <a:srgbClr val="461DF3"/>
              </a:solidFill>
            </a:endParaRPr>
          </a:p>
        </p:txBody>
      </p:sp>
    </p:spTree>
    <p:extLst>
      <p:ext uri="{BB962C8B-B14F-4D97-AF65-F5344CB8AC3E}">
        <p14:creationId xmlns:p14="http://schemas.microsoft.com/office/powerpoint/2010/main" val="3225732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GW:</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グループワーク）</a:t>
            </a:r>
            <a:endPar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6A63127C-75D5-46A4-AFB1-1CE637EAA7AB}"/>
              </a:ext>
            </a:extLst>
          </p:cNvPr>
          <p:cNvSpPr/>
          <p:nvPr/>
        </p:nvSpPr>
        <p:spPr>
          <a:xfrm>
            <a:off x="551384" y="1665913"/>
            <a:ext cx="10873208"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連絡事項</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連絡事項、アンケート、次回の予定</a:t>
            </a: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33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GW:</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グループワーク）</a:t>
            </a:r>
            <a:endPar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6A63127C-75D5-46A4-AFB1-1CE637EAA7AB}"/>
              </a:ext>
            </a:extLst>
          </p:cNvPr>
          <p:cNvSpPr/>
          <p:nvPr/>
        </p:nvSpPr>
        <p:spPr>
          <a:xfrm>
            <a:off x="1199456" y="2852936"/>
            <a:ext cx="10585176"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000" dirty="0">
                <a:solidFill>
                  <a:srgbClr val="000000"/>
                </a:solidFill>
                <a:latin typeface="メイリオ" panose="020B0604030504040204" pitchFamily="50" charset="-128"/>
                <a:ea typeface="メイリオ" panose="020B0604030504040204" pitchFamily="50" charset="-128"/>
              </a:rPr>
              <a:t>今回のご近所サポーター講習会、いかがでしたか？</a:t>
            </a: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000" dirty="0">
                <a:solidFill>
                  <a:srgbClr val="000000"/>
                </a:solidFill>
                <a:latin typeface="メイリオ" panose="020B0604030504040204" pitchFamily="50" charset="-128"/>
                <a:ea typeface="メイリオ" panose="020B0604030504040204" pitchFamily="50" charset="-128"/>
              </a:rPr>
              <a:t>ぜひアンケートのお答えください</a:t>
            </a:r>
            <a:endParaRPr lang="en-US" altLang="ja-JP" sz="4000" dirty="0">
              <a:solidFill>
                <a:srgbClr val="0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アンケート</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連絡事項、アンケート、次回の予定</a:t>
            </a: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8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6816080" cy="7056784"/>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sz="4800" b="1" dirty="0">
                <a:solidFill>
                  <a:srgbClr val="7030A0"/>
                </a:solidFill>
                <a:latin typeface="メイリオ" panose="020B0604030504040204" pitchFamily="50" charset="-128"/>
                <a:ea typeface="メイリオ" panose="020B0604030504040204" pitchFamily="50" charset="-128"/>
              </a:rPr>
              <a:t>イントロダクション</a:t>
            </a:r>
            <a:r>
              <a:rPr lang="en-US" altLang="ja-JP" sz="4800" b="1" dirty="0">
                <a:solidFill>
                  <a:srgbClr val="7030A0"/>
                </a:solidFill>
                <a:latin typeface="メイリオ" panose="020B0604030504040204" pitchFamily="50" charset="-128"/>
                <a:ea typeface="メイリオ" panose="020B0604030504040204" pitchFamily="50" charset="-128"/>
              </a:rPr>
              <a:t/>
            </a:r>
            <a:br>
              <a:rPr lang="en-US" altLang="ja-JP" sz="4800" b="1" dirty="0">
                <a:solidFill>
                  <a:srgbClr val="7030A0"/>
                </a:solidFill>
                <a:latin typeface="メイリオ" panose="020B0604030504040204" pitchFamily="50" charset="-128"/>
                <a:ea typeface="メイリオ" panose="020B0604030504040204" pitchFamily="50" charset="-128"/>
              </a:rPr>
            </a:br>
            <a:r>
              <a:rPr lang="ja-JP" altLang="en-US" b="1" dirty="0">
                <a:solidFill>
                  <a:srgbClr val="7030A0"/>
                </a:solidFill>
                <a:latin typeface="メイリオ" panose="020B0604030504040204" pitchFamily="50" charset="-128"/>
                <a:ea typeface="メイリオ" panose="020B0604030504040204" pitchFamily="50" charset="-128"/>
              </a:rPr>
              <a:t>（事業概要・趣旨説明）</a:t>
            </a:r>
            <a:endParaRPr lang="ja-JP" altLang="en-US" sz="3600" b="1" dirty="0">
              <a:solidFill>
                <a:srgbClr val="7030A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DB6E8D4-6AFB-426B-BD8A-F079F9616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080" y="4806759"/>
            <a:ext cx="5392698" cy="2167653"/>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7001041" y="78107"/>
            <a:ext cx="4968552" cy="936074"/>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rPr>
              <a:t>新しい生活の中で近隣住民による</a:t>
            </a:r>
            <a:endParaRPr kumimoji="1" lang="en-US" altLang="ja-JP"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a:p>
            <a:pPr marL="0" marR="0" lvl="0" indent="0" algn="r" defTabSz="6858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rPr>
              <a:t>訪問型介護予防等を推進する事業</a:t>
            </a:r>
          </a:p>
        </p:txBody>
      </p:sp>
      <p:pic>
        <p:nvPicPr>
          <p:cNvPr id="6" name="図 5">
            <a:extLst>
              <a:ext uri="{FF2B5EF4-FFF2-40B4-BE49-F238E27FC236}">
                <a16:creationId xmlns:a16="http://schemas.microsoft.com/office/drawing/2014/main" id="{AA582DE9-A950-4B06-982A-4C879361C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87"/>
            <a:ext cx="3112118" cy="800259"/>
          </a:xfrm>
          <a:prstGeom prst="rect">
            <a:avLst/>
          </a:prstGeom>
        </p:spPr>
      </p:pic>
    </p:spTree>
    <p:extLst>
      <p:ext uri="{BB962C8B-B14F-4D97-AF65-F5344CB8AC3E}">
        <p14:creationId xmlns:p14="http://schemas.microsoft.com/office/powerpoint/2010/main" val="3518554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9809F74-6775-4A25-8C1B-F26780C6071B}"/>
              </a:ext>
            </a:extLst>
          </p:cNvPr>
          <p:cNvSpPr/>
          <p:nvPr/>
        </p:nvSpPr>
        <p:spPr>
          <a:xfrm>
            <a:off x="9048328" y="737320"/>
            <a:ext cx="3024336"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GW:</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グループワーク）</a:t>
            </a:r>
            <a:endPar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6A63127C-75D5-46A4-AFB1-1CE637EAA7AB}"/>
              </a:ext>
            </a:extLst>
          </p:cNvPr>
          <p:cNvSpPr/>
          <p:nvPr/>
        </p:nvSpPr>
        <p:spPr>
          <a:xfrm>
            <a:off x="1199456" y="2852936"/>
            <a:ext cx="10585176"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000" dirty="0">
                <a:solidFill>
                  <a:srgbClr val="000000"/>
                </a:solidFill>
                <a:latin typeface="メイリオ" panose="020B0604030504040204" pitchFamily="50" charset="-128"/>
                <a:ea typeface="メイリオ" panose="020B0604030504040204" pitchFamily="50" charset="-128"/>
              </a:rPr>
              <a:t>第</a:t>
            </a:r>
            <a:r>
              <a:rPr lang="en-US" altLang="ja-JP" sz="4000" dirty="0">
                <a:solidFill>
                  <a:srgbClr val="000000"/>
                </a:solidFill>
                <a:latin typeface="メイリオ" panose="020B0604030504040204" pitchFamily="50" charset="-128"/>
                <a:ea typeface="メイリオ" panose="020B0604030504040204" pitchFamily="50" charset="-128"/>
              </a:rPr>
              <a:t>2</a:t>
            </a:r>
            <a:r>
              <a:rPr lang="ja-JP" altLang="en-US" sz="4000" dirty="0">
                <a:solidFill>
                  <a:srgbClr val="000000"/>
                </a:solidFill>
                <a:latin typeface="メイリオ" panose="020B0604030504040204" pitchFamily="50" charset="-128"/>
                <a:ea typeface="メイリオ" panose="020B0604030504040204" pitchFamily="50" charset="-128"/>
              </a:rPr>
              <a:t>回～第</a:t>
            </a:r>
            <a:r>
              <a:rPr lang="en-US" altLang="ja-JP" sz="4000" dirty="0">
                <a:solidFill>
                  <a:srgbClr val="000000"/>
                </a:solidFill>
                <a:latin typeface="メイリオ" panose="020B0604030504040204" pitchFamily="50" charset="-128"/>
                <a:ea typeface="メイリオ" panose="020B0604030504040204" pitchFamily="50" charset="-128"/>
              </a:rPr>
              <a:t>4</a:t>
            </a:r>
            <a:r>
              <a:rPr lang="ja-JP" altLang="en-US" sz="4000" dirty="0">
                <a:solidFill>
                  <a:srgbClr val="000000"/>
                </a:solidFill>
                <a:latin typeface="メイリオ" panose="020B0604030504040204" pitchFamily="50" charset="-128"/>
                <a:ea typeface="メイリオ" panose="020B0604030504040204" pitchFamily="50" charset="-128"/>
              </a:rPr>
              <a:t>回の予定を計画しましょう</a:t>
            </a:r>
            <a:endParaRPr lang="en-US" altLang="ja-JP" sz="4000" dirty="0">
              <a:solidFill>
                <a:srgbClr val="000000"/>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E6CF3A1E-FE4A-4A95-BC43-C73DECAE5045}"/>
              </a:ext>
            </a:extLst>
          </p:cNvPr>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次回の予定</a:t>
            </a:r>
          </a:p>
        </p:txBody>
      </p:sp>
      <p:pic>
        <p:nvPicPr>
          <p:cNvPr id="9" name="図 8">
            <a:extLst>
              <a:ext uri="{FF2B5EF4-FFF2-40B4-BE49-F238E27FC236}">
                <a16:creationId xmlns:a16="http://schemas.microsoft.com/office/drawing/2014/main" id="{E7794843-6DFA-43BB-B4AA-6F895E7B5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10" name="タイトル 1">
            <a:extLst>
              <a:ext uri="{FF2B5EF4-FFF2-40B4-BE49-F238E27FC236}">
                <a16:creationId xmlns:a16="http://schemas.microsoft.com/office/drawing/2014/main" id="{DA5380CD-4242-448C-91F9-F54CCC29F314}"/>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gn="ctr">
              <a:defRPr/>
            </a:pPr>
            <a:r>
              <a:rPr lang="ja-JP" altLang="en-US" sz="2000" b="1" dirty="0">
                <a:solidFill>
                  <a:srgbClr val="7030A0"/>
                </a:solidFill>
                <a:latin typeface="メイリオ" panose="020B0604030504040204" pitchFamily="50" charset="-128"/>
                <a:ea typeface="メイリオ" panose="020B0604030504040204" pitchFamily="50" charset="-128"/>
              </a:rPr>
              <a:t>連絡事項、アンケート、次回の予定</a:t>
            </a:r>
          </a:p>
        </p:txBody>
      </p:sp>
      <p:pic>
        <p:nvPicPr>
          <p:cNvPr id="11" name="Picture 4" descr="公益社団法人　全国国民健康保険診療施設協議会">
            <a:extLst>
              <a:ext uri="{FF2B5EF4-FFF2-40B4-BE49-F238E27FC236}">
                <a16:creationId xmlns:a16="http://schemas.microsoft.com/office/drawing/2014/main" id="{588D7735-DD81-4DCA-8284-44818D561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3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第２回　ご近所サポーター講習会</a:t>
            </a:r>
          </a:p>
        </p:txBody>
      </p:sp>
      <p:sp>
        <p:nvSpPr>
          <p:cNvPr id="14" name="正方形/長方形 13">
            <a:extLst>
              <a:ext uri="{FF2B5EF4-FFF2-40B4-BE49-F238E27FC236}">
                <a16:creationId xmlns:a16="http://schemas.microsoft.com/office/drawing/2014/main" id="{F0477C3F-A338-4896-AA42-6218A5998DD3}"/>
              </a:ext>
            </a:extLst>
          </p:cNvPr>
          <p:cNvSpPr/>
          <p:nvPr/>
        </p:nvSpPr>
        <p:spPr>
          <a:xfrm>
            <a:off x="1775520" y="1124744"/>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あいさつ、前回の振り返り</a:t>
            </a:r>
            <a:endParaRPr lang="ja-JP" altLang="en-US" sz="3600" dirty="0"/>
          </a:p>
        </p:txBody>
      </p:sp>
      <p:sp>
        <p:nvSpPr>
          <p:cNvPr id="20" name="正方形/長方形 19">
            <a:extLst>
              <a:ext uri="{FF2B5EF4-FFF2-40B4-BE49-F238E27FC236}">
                <a16:creationId xmlns:a16="http://schemas.microsoft.com/office/drawing/2014/main" id="{66C6BB85-B117-4385-B89A-9F9AE95BC724}"/>
              </a:ext>
            </a:extLst>
          </p:cNvPr>
          <p:cNvSpPr/>
          <p:nvPr/>
        </p:nvSpPr>
        <p:spPr>
          <a:xfrm>
            <a:off x="1775520" y="3723710"/>
            <a:ext cx="9649072"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各地域での検討事項</a:t>
            </a:r>
            <a:endParaRPr lang="ja-JP" altLang="en-US" sz="3600" b="1" dirty="0">
              <a:solidFill>
                <a:srgbClr val="461DF3"/>
              </a:solidFill>
            </a:endParaRPr>
          </a:p>
        </p:txBody>
      </p:sp>
      <p:sp>
        <p:nvSpPr>
          <p:cNvPr id="23" name="正方形/長方形 22">
            <a:extLst>
              <a:ext uri="{FF2B5EF4-FFF2-40B4-BE49-F238E27FC236}">
                <a16:creationId xmlns:a16="http://schemas.microsoft.com/office/drawing/2014/main" id="{343F92F8-6409-4052-98C7-371AEC8269F1}"/>
              </a:ext>
            </a:extLst>
          </p:cNvPr>
          <p:cNvSpPr/>
          <p:nvPr/>
        </p:nvSpPr>
        <p:spPr>
          <a:xfrm>
            <a:off x="1775520" y="2424227"/>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本日の講義　</a:t>
            </a:r>
            <a:r>
              <a:rPr lang="ja-JP" altLang="en-US" sz="3600" b="1" dirty="0">
                <a:solidFill>
                  <a:srgbClr val="461DF3"/>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（その後ロールプレイ）</a:t>
            </a:r>
            <a:endParaRPr lang="ja-JP" altLang="en-US" sz="3600" dirty="0"/>
          </a:p>
        </p:txBody>
      </p:sp>
      <p:sp>
        <p:nvSpPr>
          <p:cNvPr id="11" name="正方形/長方形 10">
            <a:extLst>
              <a:ext uri="{FF2B5EF4-FFF2-40B4-BE49-F238E27FC236}">
                <a16:creationId xmlns:a16="http://schemas.microsoft.com/office/drawing/2014/main" id="{09B70DB6-1645-4251-88EA-44DB138D01B0}"/>
              </a:ext>
            </a:extLst>
          </p:cNvPr>
          <p:cNvSpPr/>
          <p:nvPr/>
        </p:nvSpPr>
        <p:spPr>
          <a:xfrm>
            <a:off x="1775520" y="5023192"/>
            <a:ext cx="928835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600" dirty="0"/>
          </a:p>
        </p:txBody>
      </p:sp>
    </p:spTree>
    <p:extLst>
      <p:ext uri="{BB962C8B-B14F-4D97-AF65-F5344CB8AC3E}">
        <p14:creationId xmlns:p14="http://schemas.microsoft.com/office/powerpoint/2010/main" val="257295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第３回　ご近所サポーター講習会</a:t>
            </a:r>
          </a:p>
        </p:txBody>
      </p:sp>
      <p:sp>
        <p:nvSpPr>
          <p:cNvPr id="14" name="正方形/長方形 13">
            <a:extLst>
              <a:ext uri="{FF2B5EF4-FFF2-40B4-BE49-F238E27FC236}">
                <a16:creationId xmlns:a16="http://schemas.microsoft.com/office/drawing/2014/main" id="{F0477C3F-A338-4896-AA42-6218A5998DD3}"/>
              </a:ext>
            </a:extLst>
          </p:cNvPr>
          <p:cNvSpPr/>
          <p:nvPr/>
        </p:nvSpPr>
        <p:spPr>
          <a:xfrm>
            <a:off x="1775520" y="1124744"/>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あいさつ、前回の振り返り</a:t>
            </a:r>
            <a:endParaRPr lang="ja-JP" altLang="en-US" sz="3600" dirty="0"/>
          </a:p>
        </p:txBody>
      </p:sp>
      <p:sp>
        <p:nvSpPr>
          <p:cNvPr id="20" name="正方形/長方形 19">
            <a:extLst>
              <a:ext uri="{FF2B5EF4-FFF2-40B4-BE49-F238E27FC236}">
                <a16:creationId xmlns:a16="http://schemas.microsoft.com/office/drawing/2014/main" id="{66C6BB85-B117-4385-B89A-9F9AE95BC724}"/>
              </a:ext>
            </a:extLst>
          </p:cNvPr>
          <p:cNvSpPr/>
          <p:nvPr/>
        </p:nvSpPr>
        <p:spPr>
          <a:xfrm>
            <a:off x="1775520" y="3723710"/>
            <a:ext cx="9649072"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各地域での検討事項</a:t>
            </a:r>
            <a:endParaRPr lang="ja-JP" altLang="en-US" sz="3600" b="1" dirty="0">
              <a:solidFill>
                <a:srgbClr val="461DF3"/>
              </a:solidFill>
            </a:endParaRPr>
          </a:p>
        </p:txBody>
      </p:sp>
      <p:sp>
        <p:nvSpPr>
          <p:cNvPr id="23" name="正方形/長方形 22">
            <a:extLst>
              <a:ext uri="{FF2B5EF4-FFF2-40B4-BE49-F238E27FC236}">
                <a16:creationId xmlns:a16="http://schemas.microsoft.com/office/drawing/2014/main" id="{343F92F8-6409-4052-98C7-371AEC8269F1}"/>
              </a:ext>
            </a:extLst>
          </p:cNvPr>
          <p:cNvSpPr/>
          <p:nvPr/>
        </p:nvSpPr>
        <p:spPr>
          <a:xfrm>
            <a:off x="1775520" y="2424227"/>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本日の講義　</a:t>
            </a:r>
            <a:r>
              <a:rPr lang="ja-JP" altLang="en-US" sz="3600" b="1" dirty="0">
                <a:solidFill>
                  <a:srgbClr val="461DF3"/>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（その後ロールプレイ）</a:t>
            </a:r>
            <a:endParaRPr lang="ja-JP" altLang="en-US" sz="3600" dirty="0"/>
          </a:p>
        </p:txBody>
      </p:sp>
      <p:sp>
        <p:nvSpPr>
          <p:cNvPr id="11" name="正方形/長方形 10">
            <a:extLst>
              <a:ext uri="{FF2B5EF4-FFF2-40B4-BE49-F238E27FC236}">
                <a16:creationId xmlns:a16="http://schemas.microsoft.com/office/drawing/2014/main" id="{09B70DB6-1645-4251-88EA-44DB138D01B0}"/>
              </a:ext>
            </a:extLst>
          </p:cNvPr>
          <p:cNvSpPr/>
          <p:nvPr/>
        </p:nvSpPr>
        <p:spPr>
          <a:xfrm>
            <a:off x="1775520" y="5023192"/>
            <a:ext cx="928835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連絡事項、アンケート、次回の予定</a:t>
            </a:r>
            <a:endParaRPr lang="ja-JP" altLang="en-US" sz="3600" dirty="0"/>
          </a:p>
        </p:txBody>
      </p:sp>
    </p:spTree>
    <p:extLst>
      <p:ext uri="{BB962C8B-B14F-4D97-AF65-F5344CB8AC3E}">
        <p14:creationId xmlns:p14="http://schemas.microsoft.com/office/powerpoint/2010/main" val="1119807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dirty="0">
                <a:solidFill>
                  <a:schemeClr val="bg1"/>
                </a:solidFill>
                <a:latin typeface="メイリオ" panose="020B0604030504040204" pitchFamily="50" charset="-128"/>
                <a:ea typeface="メイリオ" panose="020B0604030504040204" pitchFamily="50" charset="-128"/>
              </a:rPr>
              <a:t>第４回　ご近所サポーター講習会</a:t>
            </a:r>
          </a:p>
        </p:txBody>
      </p:sp>
      <p:sp>
        <p:nvSpPr>
          <p:cNvPr id="14" name="正方形/長方形 13">
            <a:extLst>
              <a:ext uri="{FF2B5EF4-FFF2-40B4-BE49-F238E27FC236}">
                <a16:creationId xmlns:a16="http://schemas.microsoft.com/office/drawing/2014/main" id="{F0477C3F-A338-4896-AA42-6218A5998DD3}"/>
              </a:ext>
            </a:extLst>
          </p:cNvPr>
          <p:cNvSpPr/>
          <p:nvPr/>
        </p:nvSpPr>
        <p:spPr>
          <a:xfrm>
            <a:off x="1775520" y="1124744"/>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あいさつ、前回の振り返り</a:t>
            </a:r>
            <a:endParaRPr lang="ja-JP" altLang="en-US" sz="3600" dirty="0"/>
          </a:p>
        </p:txBody>
      </p:sp>
      <p:sp>
        <p:nvSpPr>
          <p:cNvPr id="20" name="正方形/長方形 19">
            <a:extLst>
              <a:ext uri="{FF2B5EF4-FFF2-40B4-BE49-F238E27FC236}">
                <a16:creationId xmlns:a16="http://schemas.microsoft.com/office/drawing/2014/main" id="{66C6BB85-B117-4385-B89A-9F9AE95BC724}"/>
              </a:ext>
            </a:extLst>
          </p:cNvPr>
          <p:cNvSpPr/>
          <p:nvPr/>
        </p:nvSpPr>
        <p:spPr>
          <a:xfrm>
            <a:off x="1775520" y="3723710"/>
            <a:ext cx="9649072" cy="854080"/>
          </a:xfrm>
          <a:prstGeom prst="rect">
            <a:avLst/>
          </a:prstGeom>
        </p:spPr>
        <p:txBody>
          <a:bodyPr wrap="square">
            <a:spAutoFit/>
          </a:bodyPr>
          <a:lstStyle/>
          <a:p>
            <a:pPr>
              <a:lnSpc>
                <a:spcPct val="150000"/>
              </a:lnSpc>
            </a:pPr>
            <a:r>
              <a:rPr lang="en-US" altLang="ja-JP" sz="3600" dirty="0">
                <a:solidFill>
                  <a:srgbClr val="000000"/>
                </a:solidFill>
                <a:latin typeface="メイリオ" panose="020B0604030504040204" pitchFamily="50" charset="-128"/>
                <a:ea typeface="メイリオ" panose="020B0604030504040204" pitchFamily="50" charset="-128"/>
              </a:rPr>
              <a:t>4</a:t>
            </a:r>
            <a:r>
              <a:rPr lang="ja-JP" altLang="en-US" sz="3600" dirty="0">
                <a:solidFill>
                  <a:srgbClr val="000000"/>
                </a:solidFill>
                <a:latin typeface="メイリオ" panose="020B0604030504040204" pitchFamily="50" charset="-128"/>
                <a:ea typeface="メイリオ" panose="020B0604030504040204" pitchFamily="50" charset="-128"/>
              </a:rPr>
              <a:t>回の振り返り、各地域での課題と今後の計画</a:t>
            </a:r>
            <a:endParaRPr lang="ja-JP" altLang="en-US" sz="3600" dirty="0"/>
          </a:p>
        </p:txBody>
      </p:sp>
      <p:sp>
        <p:nvSpPr>
          <p:cNvPr id="23" name="正方形/長方形 22">
            <a:extLst>
              <a:ext uri="{FF2B5EF4-FFF2-40B4-BE49-F238E27FC236}">
                <a16:creationId xmlns:a16="http://schemas.microsoft.com/office/drawing/2014/main" id="{343F92F8-6409-4052-98C7-371AEC8269F1}"/>
              </a:ext>
            </a:extLst>
          </p:cNvPr>
          <p:cNvSpPr/>
          <p:nvPr/>
        </p:nvSpPr>
        <p:spPr>
          <a:xfrm>
            <a:off x="1775520" y="2424227"/>
            <a:ext cx="9865096"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本日の講義　</a:t>
            </a:r>
            <a:r>
              <a:rPr lang="ja-JP" altLang="en-US" sz="3600" b="1" dirty="0">
                <a:solidFill>
                  <a:srgbClr val="461DF3"/>
                </a:solidFill>
                <a:latin typeface="メイリオ" panose="020B0604030504040204" pitchFamily="50" charset="-128"/>
                <a:ea typeface="メイリオ" panose="020B0604030504040204" pitchFamily="50" charset="-128"/>
              </a:rPr>
              <a:t>「　　　」</a:t>
            </a:r>
            <a:r>
              <a:rPr lang="ja-JP" altLang="en-US" sz="2800" dirty="0">
                <a:solidFill>
                  <a:prstClr val="black"/>
                </a:solidFill>
                <a:latin typeface="メイリオ" panose="020B0604030504040204" pitchFamily="50" charset="-128"/>
                <a:ea typeface="メイリオ" panose="020B0604030504040204" pitchFamily="50" charset="-128"/>
              </a:rPr>
              <a:t> 　（その後ロールプレイ）</a:t>
            </a:r>
            <a:endParaRPr lang="ja-JP" altLang="en-US" sz="3600" dirty="0"/>
          </a:p>
        </p:txBody>
      </p:sp>
      <p:sp>
        <p:nvSpPr>
          <p:cNvPr id="11" name="正方形/長方形 10">
            <a:extLst>
              <a:ext uri="{FF2B5EF4-FFF2-40B4-BE49-F238E27FC236}">
                <a16:creationId xmlns:a16="http://schemas.microsoft.com/office/drawing/2014/main" id="{09B70DB6-1645-4251-88EA-44DB138D01B0}"/>
              </a:ext>
            </a:extLst>
          </p:cNvPr>
          <p:cNvSpPr/>
          <p:nvPr/>
        </p:nvSpPr>
        <p:spPr>
          <a:xfrm>
            <a:off x="1775520" y="5023192"/>
            <a:ext cx="9288359" cy="854080"/>
          </a:xfrm>
          <a:prstGeom prst="rect">
            <a:avLst/>
          </a:prstGeom>
        </p:spPr>
        <p:txBody>
          <a:bodyPr wrap="square">
            <a:spAutoFit/>
          </a:bodyPr>
          <a:lstStyle/>
          <a:p>
            <a:pPr>
              <a:lnSpc>
                <a:spcPct val="150000"/>
              </a:lnSpc>
            </a:pPr>
            <a:r>
              <a:rPr lang="ja-JP" altLang="en-US" sz="3600" dirty="0">
                <a:solidFill>
                  <a:srgbClr val="000000"/>
                </a:solidFill>
                <a:latin typeface="メイリオ" panose="020B0604030504040204" pitchFamily="50" charset="-128"/>
                <a:ea typeface="メイリオ" panose="020B0604030504040204" pitchFamily="50" charset="-128"/>
              </a:rPr>
              <a:t>まとめ、アンケート</a:t>
            </a:r>
            <a:endParaRPr lang="ja-JP" altLang="en-US" sz="3600" dirty="0"/>
          </a:p>
        </p:txBody>
      </p:sp>
    </p:spTree>
    <p:extLst>
      <p:ext uri="{BB962C8B-B14F-4D97-AF65-F5344CB8AC3E}">
        <p14:creationId xmlns:p14="http://schemas.microsoft.com/office/powerpoint/2010/main" val="702049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08" y="112291"/>
            <a:ext cx="820935" cy="580406"/>
          </a:xfrm>
          <a:prstGeom prst="rect">
            <a:avLst/>
          </a:prstGeom>
        </p:spPr>
      </p:pic>
      <p:sp>
        <p:nvSpPr>
          <p:cNvPr id="5" name="タイトル 1">
            <a:extLst>
              <a:ext uri="{FF2B5EF4-FFF2-40B4-BE49-F238E27FC236}">
                <a16:creationId xmlns:a16="http://schemas.microsoft.com/office/drawing/2014/main" id="{A9A85CC4-5AF2-4B76-989E-376EEEA2FF48}"/>
              </a:ext>
            </a:extLst>
          </p:cNvPr>
          <p:cNvSpPr txBox="1">
            <a:spLocks/>
          </p:cNvSpPr>
          <p:nvPr/>
        </p:nvSpPr>
        <p:spPr>
          <a:xfrm>
            <a:off x="0" y="6453336"/>
            <a:ext cx="12192000" cy="404664"/>
          </a:xfrm>
          <a:prstGeom prst="rect">
            <a:avLst/>
          </a:prstGeom>
          <a:solidFill>
            <a:srgbClr val="7030A0">
              <a:alpha val="32000"/>
            </a:srgbClr>
          </a:solidFill>
        </p:spPr>
        <p:txBody>
          <a:bodyPr vert="horz" lIns="91440" tIns="144000" rIns="91440" bIns="45720" rtlCol="0" anchor="ctr">
            <a:normAutofit fontScale="62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200" dirty="0">
                <a:solidFill>
                  <a:schemeClr val="bg1"/>
                </a:solidFill>
                <a:latin typeface="メイリオ" panose="020B0604030504040204" pitchFamily="50" charset="-128"/>
                <a:ea typeface="メイリオ" panose="020B0604030504040204" pitchFamily="50" charset="-128"/>
              </a:rPr>
              <a:t>新しい生活様式の中で近隣住民による訪問型介護予防等を推進する事業</a:t>
            </a:r>
          </a:p>
        </p:txBody>
      </p:sp>
      <p:sp>
        <p:nvSpPr>
          <p:cNvPr id="15" name="タイトル 1">
            <a:extLst>
              <a:ext uri="{FF2B5EF4-FFF2-40B4-BE49-F238E27FC236}">
                <a16:creationId xmlns:a16="http://schemas.microsoft.com/office/drawing/2014/main" id="{6F4EC34E-E131-4CF7-B48B-1B25135111E0}"/>
              </a:ext>
            </a:extLst>
          </p:cNvPr>
          <p:cNvSpPr txBox="1">
            <a:spLocks/>
          </p:cNvSpPr>
          <p:nvPr/>
        </p:nvSpPr>
        <p:spPr>
          <a:xfrm>
            <a:off x="908893" y="-27384"/>
            <a:ext cx="11309449" cy="764704"/>
          </a:xfrm>
          <a:prstGeom prst="rect">
            <a:avLst/>
          </a:prstGeom>
          <a:solidFill>
            <a:schemeClr val="accent5">
              <a:lumMod val="60000"/>
              <a:lumOff val="40000"/>
            </a:schemeClr>
          </a:solidFill>
        </p:spPr>
        <p:txBody>
          <a:bodyPr vert="horz" lIns="63305" tIns="108000" rIns="63305"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0000"/>
              </a:lnSpc>
              <a:spcBef>
                <a:spcPts val="600"/>
              </a:spcBef>
              <a:spcAft>
                <a:spcPts val="600"/>
              </a:spcAft>
            </a:pPr>
            <a:r>
              <a:rPr lang="ja-JP" altLang="en-US" sz="4000" b="1">
                <a:solidFill>
                  <a:schemeClr val="bg1"/>
                </a:solidFill>
                <a:latin typeface="メイリオ"/>
                <a:ea typeface="メイリオ"/>
              </a:rPr>
              <a:t>おつかれさまでした</a:t>
            </a:r>
          </a:p>
        </p:txBody>
      </p:sp>
      <p:pic>
        <p:nvPicPr>
          <p:cNvPr id="2" name="図 1">
            <a:extLst>
              <a:ext uri="{FF2B5EF4-FFF2-40B4-BE49-F238E27FC236}">
                <a16:creationId xmlns:a16="http://schemas.microsoft.com/office/drawing/2014/main" id="{612813BD-1178-425A-9AB8-3AF4A20217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07" y="1484784"/>
            <a:ext cx="12331995" cy="4956978"/>
          </a:xfrm>
          <a:prstGeom prst="rect">
            <a:avLst/>
          </a:prstGeom>
        </p:spPr>
      </p:pic>
    </p:spTree>
    <p:extLst>
      <p:ext uri="{BB962C8B-B14F-4D97-AF65-F5344CB8AC3E}">
        <p14:creationId xmlns:p14="http://schemas.microsoft.com/office/powerpoint/2010/main" val="1457145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908719"/>
            <a:ext cx="7200800" cy="5091009"/>
          </a:xfrm>
          <a:prstGeom prst="rect">
            <a:avLst/>
          </a:prstGeom>
        </p:spPr>
      </p:pic>
    </p:spTree>
    <p:extLst>
      <p:ext uri="{BB962C8B-B14F-4D97-AF65-F5344CB8AC3E}">
        <p14:creationId xmlns:p14="http://schemas.microsoft.com/office/powerpoint/2010/main" val="105354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この事業について</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055440" y="1965253"/>
            <a:ext cx="10369152" cy="415498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新しい生活様式の中で近隣住民による訪問型介護予防等を推進する事業</a:t>
            </a: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全国国民健康保険診療施設協議会が全国４か所で実施します。</a:t>
            </a: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埼玉県小鹿野町　　　　　　　岐阜県郡上市</a:t>
            </a: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静岡県浜松市天竜区　　　　　鳥取県日南町</a:t>
            </a:r>
            <a:endParaRPr kumimoji="0"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6582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1199456" y="2492896"/>
            <a:ext cx="10225136" cy="278537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「コロナフレイル」って知ってますか？</a:t>
            </a: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そもそも「フレイル」とは何でしょう？</a:t>
            </a:r>
            <a:endParaRPr kumimoji="0"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3624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758552" y="1772816"/>
            <a:ext cx="2876353" cy="695575"/>
          </a:xfrm>
          <a:prstGeom prst="rect">
            <a:avLst/>
          </a:prstGeom>
          <a:noFill/>
          <a:ln w="31750">
            <a:solidFill>
              <a:schemeClr val="tx1"/>
            </a:solidFill>
          </a:ln>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健康高齢者</a:t>
            </a:r>
          </a:p>
        </p:txBody>
      </p:sp>
      <p:sp>
        <p:nvSpPr>
          <p:cNvPr id="12" name="テキスト ボックス 11"/>
          <p:cNvSpPr txBox="1"/>
          <p:nvPr/>
        </p:nvSpPr>
        <p:spPr>
          <a:xfrm>
            <a:off x="9624392" y="3645024"/>
            <a:ext cx="2236510" cy="695575"/>
          </a:xfrm>
          <a:prstGeom prst="rect">
            <a:avLst/>
          </a:prstGeom>
          <a:noFill/>
          <a:ln w="31750">
            <a:solidFill>
              <a:schemeClr val="tx1"/>
            </a:solidFill>
          </a:ln>
        </p:spPr>
        <p:txBody>
          <a:bodyPr wrap="non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疾病・けが</a:t>
            </a:r>
          </a:p>
        </p:txBody>
      </p:sp>
      <p:sp>
        <p:nvSpPr>
          <p:cNvPr id="13" name="テキスト ボックス 12"/>
          <p:cNvSpPr txBox="1"/>
          <p:nvPr/>
        </p:nvSpPr>
        <p:spPr>
          <a:xfrm>
            <a:off x="7006163" y="3645024"/>
            <a:ext cx="1826141" cy="695575"/>
          </a:xfrm>
          <a:prstGeom prst="rect">
            <a:avLst/>
          </a:prstGeom>
          <a:noFill/>
          <a:ln w="31750">
            <a:solidFill>
              <a:schemeClr val="tx1"/>
            </a:solidFill>
          </a:ln>
        </p:spPr>
        <p:txBody>
          <a:bodyPr wrap="non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フレイル</a:t>
            </a:r>
          </a:p>
        </p:txBody>
      </p:sp>
      <p:sp>
        <p:nvSpPr>
          <p:cNvPr id="14" name="テキスト ボックス 13"/>
          <p:cNvSpPr txBox="1"/>
          <p:nvPr/>
        </p:nvSpPr>
        <p:spPr>
          <a:xfrm>
            <a:off x="7801908" y="5585321"/>
            <a:ext cx="2792918" cy="695575"/>
          </a:xfrm>
          <a:prstGeom prst="rect">
            <a:avLst/>
          </a:prstGeom>
          <a:noFill/>
          <a:ln w="31750">
            <a:solidFill>
              <a:schemeClr val="tx1"/>
            </a:solidFill>
          </a:ln>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要介護状態</a:t>
            </a:r>
          </a:p>
        </p:txBody>
      </p:sp>
      <p:sp>
        <p:nvSpPr>
          <p:cNvPr id="15" name="右矢印 14"/>
          <p:cNvSpPr/>
          <p:nvPr/>
        </p:nvSpPr>
        <p:spPr>
          <a:xfrm>
            <a:off x="8976320" y="3823199"/>
            <a:ext cx="499954" cy="3258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右矢印 15"/>
          <p:cNvSpPr/>
          <p:nvPr/>
        </p:nvSpPr>
        <p:spPr>
          <a:xfrm rot="5400000">
            <a:off x="7747434" y="2899718"/>
            <a:ext cx="1031241" cy="339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右矢印 16"/>
          <p:cNvSpPr/>
          <p:nvPr/>
        </p:nvSpPr>
        <p:spPr>
          <a:xfrm rot="5400000">
            <a:off x="9601718" y="4772846"/>
            <a:ext cx="1031241" cy="339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右矢印 17"/>
          <p:cNvSpPr/>
          <p:nvPr/>
        </p:nvSpPr>
        <p:spPr>
          <a:xfrm rot="5400000">
            <a:off x="9601719" y="2899718"/>
            <a:ext cx="1031241" cy="339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右矢印 18"/>
          <p:cNvSpPr/>
          <p:nvPr/>
        </p:nvSpPr>
        <p:spPr>
          <a:xfrm rot="5400000">
            <a:off x="7747434" y="4775022"/>
            <a:ext cx="1031241" cy="339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右矢印 19"/>
          <p:cNvSpPr/>
          <p:nvPr/>
        </p:nvSpPr>
        <p:spPr>
          <a:xfrm rot="16200000">
            <a:off x="7455900" y="2897542"/>
            <a:ext cx="1031241" cy="33922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右矢印 20"/>
          <p:cNvSpPr/>
          <p:nvPr/>
        </p:nvSpPr>
        <p:spPr>
          <a:xfrm rot="16200000">
            <a:off x="9880065" y="2897542"/>
            <a:ext cx="1031241" cy="33922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86D49CD6-69D0-420A-929F-F2CABCD38D25}"/>
              </a:ext>
            </a:extLst>
          </p:cNvPr>
          <p:cNvSpPr/>
          <p:nvPr/>
        </p:nvSpPr>
        <p:spPr>
          <a:xfrm>
            <a:off x="310184" y="1772816"/>
            <a:ext cx="5976664" cy="4616648"/>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フレイルとは</a:t>
            </a:r>
            <a:endParaRPr kumimoji="0"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年を取って様々な場面での予備能力が低下することで、生活機能障害、要介護状態、死亡など の転帰に陥りやすい状態</a:t>
            </a: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（予備能力：アクシデントが起こっても持ちこたえる力）</a:t>
            </a: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3858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2351584" y="1916832"/>
            <a:ext cx="8428989" cy="4104678"/>
            <a:chOff x="691834" y="1700808"/>
            <a:chExt cx="8428989" cy="4104678"/>
          </a:xfrm>
        </p:grpSpPr>
        <p:sp>
          <p:nvSpPr>
            <p:cNvPr id="12" name="テキスト ボックス 11"/>
            <p:cNvSpPr txBox="1"/>
            <p:nvPr/>
          </p:nvSpPr>
          <p:spPr>
            <a:xfrm>
              <a:off x="3275856" y="1700808"/>
              <a:ext cx="2339102" cy="2592000"/>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身体的フレイル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栄養摂取</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移動能力</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身体活動</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体力</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持久力</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バランス</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91834" y="4679976"/>
              <a:ext cx="2339102" cy="1116000"/>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心理的フレイル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認知機能</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心的状況</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858391" y="4689486"/>
              <a:ext cx="3262432" cy="1116000"/>
            </a:xfrm>
            <a:prstGeom prst="rect">
              <a:avLst/>
            </a:prstGeom>
            <a:noFill/>
            <a:ln w="25400">
              <a:solidFill>
                <a:schemeClr val="tx1"/>
              </a:solidFill>
            </a:ln>
          </p:spPr>
          <p:txBody>
            <a:bodyPr wrap="non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社会的フレイル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社会上の人間関係</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社会のサポート</a:t>
              </a:r>
            </a:p>
          </p:txBody>
        </p:sp>
        <p:cxnSp>
          <p:nvCxnSpPr>
            <p:cNvPr id="15" name="直線矢印コネクタ 14"/>
            <p:cNvCxnSpPr/>
            <p:nvPr/>
          </p:nvCxnSpPr>
          <p:spPr>
            <a:xfrm flipV="1">
              <a:off x="1861385" y="2722280"/>
              <a:ext cx="1286061" cy="16561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5720905" y="2794288"/>
              <a:ext cx="1368151" cy="1512168"/>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3275856" y="5277107"/>
              <a:ext cx="2339103" cy="1254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7417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69282"/>
            <a:ext cx="12192000" cy="928593"/>
          </a:xfrm>
          <a:solidFill>
            <a:schemeClr val="accent5">
              <a:lumMod val="20000"/>
              <a:lumOff val="80000"/>
            </a:schemeClr>
          </a:solidFill>
        </p:spPr>
        <p:txBody>
          <a:bodyPr vert="horz" lIns="63305" tIns="36000" rIns="63305" bIns="36000" rtlCol="0" anchor="ctr">
            <a:noAutofit/>
          </a:bodyPr>
          <a:lstStyle/>
          <a:p>
            <a:pPr algn="ctr">
              <a:lnSpc>
                <a:spcPct val="130000"/>
              </a:lnSpc>
              <a:spcBef>
                <a:spcPts val="0"/>
              </a:spcBef>
            </a:pPr>
            <a:r>
              <a:rPr lang="ja-JP" altLang="en-US" b="1" dirty="0">
                <a:solidFill>
                  <a:srgbClr val="7030A0"/>
                </a:solidFill>
                <a:latin typeface="メイリオ" panose="020B0604030504040204" pitchFamily="50" charset="-128"/>
                <a:ea typeface="メイリオ" panose="020B0604030504040204" pitchFamily="50" charset="-128"/>
              </a:rPr>
              <a:t>フレイルと介護予防</a:t>
            </a:r>
          </a:p>
        </p:txBody>
      </p:sp>
      <p:pic>
        <p:nvPicPr>
          <p:cNvPr id="7" name="図 6">
            <a:extLst>
              <a:ext uri="{FF2B5EF4-FFF2-40B4-BE49-F238E27FC236}">
                <a16:creationId xmlns:a16="http://schemas.microsoft.com/office/drawing/2014/main" id="{13916B41-5249-49C1-9CDB-EA342D0E6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98374"/>
            <a:ext cx="1248014" cy="882354"/>
          </a:xfrm>
          <a:prstGeom prst="rect">
            <a:avLst/>
          </a:prstGeom>
        </p:spPr>
      </p:pic>
      <p:sp>
        <p:nvSpPr>
          <p:cNvPr id="8" name="タイトル 1">
            <a:extLst>
              <a:ext uri="{FF2B5EF4-FFF2-40B4-BE49-F238E27FC236}">
                <a16:creationId xmlns:a16="http://schemas.microsoft.com/office/drawing/2014/main" id="{4A652046-385C-441F-BCFC-DC8A60B76869}"/>
              </a:ext>
            </a:extLst>
          </p:cNvPr>
          <p:cNvSpPr txBox="1">
            <a:spLocks/>
          </p:cNvSpPr>
          <p:nvPr/>
        </p:nvSpPr>
        <p:spPr>
          <a:xfrm>
            <a:off x="2153816" y="65226"/>
            <a:ext cx="7884368" cy="504056"/>
          </a:xfrm>
          <a:prstGeom prst="rect">
            <a:avLst/>
          </a:prstGeom>
          <a:noFill/>
        </p:spPr>
        <p:txBody>
          <a:bodyPr vert="horz" lIns="91440" tIns="14400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mj-cs"/>
              </a:rPr>
              <a:t>イントロダクション</a:t>
            </a:r>
            <a:endParaRPr kumimoji="1" lang="ja-JP" altLang="en-US" sz="2000" b="0" i="0" u="none" strike="noStrike" kern="1200" cap="none" spc="0" normalizeH="0" baseline="0" noProof="0" dirty="0">
              <a:ln>
                <a:noFill/>
              </a:ln>
              <a:solidFill>
                <a:srgbClr val="9A3FB7"/>
              </a:solidFill>
              <a:effectLst/>
              <a:uLnTx/>
              <a:uFillTx/>
              <a:latin typeface="メイリオ" panose="020B0604030504040204" pitchFamily="50" charset="-128"/>
              <a:ea typeface="メイリオ" panose="020B0604030504040204" pitchFamily="50" charset="-128"/>
              <a:cs typeface="+mj-cs"/>
            </a:endParaRPr>
          </a:p>
        </p:txBody>
      </p:sp>
      <p:pic>
        <p:nvPicPr>
          <p:cNvPr id="9" name="Picture 4" descr="公益社団法人　全国国民健康保険診療施設協議会">
            <a:extLst>
              <a:ext uri="{FF2B5EF4-FFF2-40B4-BE49-F238E27FC236}">
                <a16:creationId xmlns:a16="http://schemas.microsoft.com/office/drawing/2014/main" id="{92013AF2-C152-46DB-9EFD-0B42C7ECF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260" y="6513914"/>
            <a:ext cx="2360494" cy="30974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8333C82B-3128-4540-A32F-1706FD676E84}"/>
              </a:ext>
            </a:extLst>
          </p:cNvPr>
          <p:cNvSpPr/>
          <p:nvPr/>
        </p:nvSpPr>
        <p:spPr>
          <a:xfrm>
            <a:off x="911424" y="2001931"/>
            <a:ext cx="10729192" cy="380873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コロナフレイル</a:t>
            </a: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とは？</a:t>
            </a:r>
            <a:endParaRPr kumimoji="0" lang="en-US" altLang="ja-JP"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新型コロナウイルス流行に対する自粛生活のため、外出機会が減ることによって健常者がフレイル状態に陥ること。</a:t>
            </a:r>
          </a:p>
        </p:txBody>
      </p:sp>
    </p:spTree>
    <p:extLst>
      <p:ext uri="{BB962C8B-B14F-4D97-AF65-F5344CB8AC3E}">
        <p14:creationId xmlns:p14="http://schemas.microsoft.com/office/powerpoint/2010/main" val="340593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83985</TotalTime>
  <Words>2877</Words>
  <Application>Microsoft Office PowerPoint</Application>
  <PresentationFormat>ワイド画面</PresentationFormat>
  <Paragraphs>368</Paragraphs>
  <Slides>45</Slides>
  <Notes>45</Notes>
  <HiddenSlides>0</HiddenSlides>
  <MMClips>2</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45</vt:i4>
      </vt:variant>
    </vt:vector>
  </HeadingPairs>
  <TitlesOfParts>
    <vt:vector size="55" baseType="lpstr">
      <vt:lpstr>ＭＳ Ｐゴシック</vt:lpstr>
      <vt:lpstr>UD デジタル 教科書体 NP-R</vt:lpstr>
      <vt:lpstr>メイリオ</vt:lpstr>
      <vt:lpstr>游ゴシック</vt:lpstr>
      <vt:lpstr>游ゴシック Light</vt:lpstr>
      <vt:lpstr>Arial</vt:lpstr>
      <vt:lpstr>Calibri</vt:lpstr>
      <vt:lpstr>Calibri Light</vt:lpstr>
      <vt:lpstr>Times New Roman</vt:lpstr>
      <vt:lpstr>Office Theme</vt:lpstr>
      <vt:lpstr>新しい生活様式の中で近隣住民による訪問型介護予防等を推進する事業 第１回　ご近所サポーター講習会</vt:lpstr>
      <vt:lpstr>PowerPoint プレゼンテーション</vt:lpstr>
      <vt:lpstr>PowerPoint プレゼンテーション</vt:lpstr>
      <vt:lpstr>イントロダクション （事業概要・趣旨説明）</vt:lpstr>
      <vt:lpstr>この事業について</vt:lpstr>
      <vt:lpstr>フレイルと介護予防</vt:lpstr>
      <vt:lpstr>フレイルと介護予防</vt:lpstr>
      <vt:lpstr>フレイルと介護予防</vt:lpstr>
      <vt:lpstr>フレイルと介護予防</vt:lpstr>
      <vt:lpstr>フレイルと介護予防</vt:lpstr>
      <vt:lpstr>本事業の概要</vt:lpstr>
      <vt:lpstr>PowerPoint プレゼンテーション</vt:lpstr>
      <vt:lpstr>本事業の概要</vt:lpstr>
      <vt:lpstr>ご近所サポーター講習会のイメージ</vt:lpstr>
      <vt:lpstr>ご近所サポーター講習会のイメージ</vt:lpstr>
      <vt:lpstr>ご近所サポーター講習会のイメージ</vt:lpstr>
      <vt:lpstr>ご近所サポーターのイメージ</vt:lpstr>
      <vt:lpstr>国診協で準備した資料</vt:lpstr>
      <vt:lpstr>国診協で準備した資料</vt:lpstr>
      <vt:lpstr>国診協で準備した資料</vt:lpstr>
      <vt:lpstr>最初の訪問でお願いしたい事</vt:lpstr>
      <vt:lpstr>最初の訪問でお願いしたい事</vt:lpstr>
      <vt:lpstr>PowerPoint プレゼンテーション</vt:lpstr>
      <vt:lpstr>感染対策について大事なこと</vt:lpstr>
      <vt:lpstr>各グループ発表</vt:lpstr>
      <vt:lpstr>感染対策について大事なこと</vt:lpstr>
      <vt:lpstr>PowerPoint プレゼンテーション</vt:lpstr>
      <vt:lpstr>PowerPoint プレゼンテーション</vt:lpstr>
      <vt:lpstr>感染対策の話 主に新型コロナウイルスに対して</vt:lpstr>
      <vt:lpstr>感染対策の説明・ロールプレイ</vt:lpstr>
      <vt:lpstr>PowerPoint プレゼンテーション</vt:lpstr>
      <vt:lpstr>PowerPoint プレゼンテーション</vt:lpstr>
      <vt:lpstr>訪問の工夫</vt:lpstr>
      <vt:lpstr>PowerPoint プレゼンテーション</vt:lpstr>
      <vt:lpstr>PowerPoint プレゼンテーション</vt:lpstr>
      <vt:lpstr>転倒予防の環境作り</vt:lpstr>
      <vt:lpstr>PowerPoint プレゼンテーション</vt:lpstr>
      <vt:lpstr>連絡事項</vt:lpstr>
      <vt:lpstr>アンケート</vt:lpstr>
      <vt:lpstr>次回の予定</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内田</dc:creator>
  <cp:lastModifiedBy>a-takeuchi</cp:lastModifiedBy>
  <cp:revision>1023</cp:revision>
  <cp:lastPrinted>2014-09-17T10:29:42Z</cp:lastPrinted>
  <dcterms:created xsi:type="dcterms:W3CDTF">2014-01-21T09:44:01Z</dcterms:created>
  <dcterms:modified xsi:type="dcterms:W3CDTF">2021-09-24T07:35:25Z</dcterms:modified>
</cp:coreProperties>
</file>