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727" r:id="rId1"/>
  </p:sldMasterIdLst>
  <p:notesMasterIdLst>
    <p:notesMasterId r:id="rId10"/>
  </p:notesMasterIdLst>
  <p:sldIdLst>
    <p:sldId id="1824" r:id="rId2"/>
    <p:sldId id="1825" r:id="rId3"/>
    <p:sldId id="1851" r:id="rId4"/>
    <p:sldId id="1852" r:id="rId5"/>
    <p:sldId id="1854" r:id="rId6"/>
    <p:sldId id="1853" r:id="rId7"/>
    <p:sldId id="1855" r:id="rId8"/>
    <p:sldId id="1856" r:id="rId9"/>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61DF3"/>
    <a:srgbClr val="FFFF66"/>
    <a:srgbClr val="BB0BF9"/>
    <a:srgbClr val="F7DEDE"/>
    <a:srgbClr val="F0B195"/>
    <a:srgbClr val="9A3FB7"/>
    <a:srgbClr val="FFF0DD"/>
    <a:srgbClr val="F3CACA"/>
    <a:srgbClr val="F3DBFD"/>
    <a:srgbClr val="FAB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27" autoAdjust="0"/>
    <p:restoredTop sz="76161" autoAdjust="0"/>
  </p:normalViewPr>
  <p:slideViewPr>
    <p:cSldViewPr>
      <p:cViewPr varScale="1">
        <p:scale>
          <a:sx n="83" d="100"/>
          <a:sy n="83" d="100"/>
        </p:scale>
        <p:origin x="2706" y="84"/>
      </p:cViewPr>
      <p:guideLst>
        <p:guide orient="horz" pos="2160"/>
        <p:guide pos="3840"/>
      </p:guideLst>
    </p:cSldViewPr>
  </p:slideViewPr>
  <p:outlineViewPr>
    <p:cViewPr>
      <p:scale>
        <a:sx n="33" d="100"/>
        <a:sy n="33" d="100"/>
      </p:scale>
      <p:origin x="0" y="-2436"/>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49" d="100"/>
          <a:sy n="49" d="100"/>
        </p:scale>
        <p:origin x="2736" y="64"/>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B2A7F70-27D6-4415-B971-A62E33C01594}"/>
              </a:ext>
            </a:extLst>
          </p:cNvPr>
          <p:cNvSpPr>
            <a:spLocks noGrp="1"/>
          </p:cNvSpPr>
          <p:nvPr>
            <p:ph type="hdr" sz="quarter"/>
          </p:nvPr>
        </p:nvSpPr>
        <p:spPr>
          <a:xfrm>
            <a:off x="0" y="0"/>
            <a:ext cx="2984500" cy="501650"/>
          </a:xfrm>
          <a:prstGeom prst="rect">
            <a:avLst/>
          </a:prstGeom>
        </p:spPr>
        <p:txBody>
          <a:bodyPr vert="horz" lIns="96616" tIns="48308" rIns="96616" bIns="48308"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584FA635-9C08-4322-A6BB-EAFA69B8C5F5}"/>
              </a:ext>
            </a:extLst>
          </p:cNvPr>
          <p:cNvSpPr>
            <a:spLocks noGrp="1"/>
          </p:cNvSpPr>
          <p:nvPr>
            <p:ph type="dt" idx="1"/>
          </p:nvPr>
        </p:nvSpPr>
        <p:spPr>
          <a:xfrm>
            <a:off x="3902075" y="0"/>
            <a:ext cx="2984500" cy="501650"/>
          </a:xfrm>
          <a:prstGeom prst="rect">
            <a:avLst/>
          </a:prstGeom>
        </p:spPr>
        <p:txBody>
          <a:bodyPr vert="horz" lIns="96616" tIns="48308" rIns="96616" bIns="48308" rtlCol="0"/>
          <a:lstStyle>
            <a:lvl1pPr algn="r" eaLnBrk="1" fontAlgn="auto" hangingPunct="1">
              <a:spcBef>
                <a:spcPts val="0"/>
              </a:spcBef>
              <a:spcAft>
                <a:spcPts val="0"/>
              </a:spcAft>
              <a:defRPr sz="1300">
                <a:latin typeface="+mn-lt"/>
                <a:ea typeface="+mn-ea"/>
              </a:defRPr>
            </a:lvl1pPr>
          </a:lstStyle>
          <a:p>
            <a:pPr>
              <a:defRPr/>
            </a:pPr>
            <a:fld id="{19BD1A12-2631-480B-92AF-9772FFE5DA35}" type="datetimeFigureOut">
              <a:rPr lang="ja-JP" altLang="en-US"/>
              <a:pPr>
                <a:defRPr/>
              </a:pPr>
              <a:t>2021/8/1</a:t>
            </a:fld>
            <a:endParaRPr lang="ja-JP" altLang="en-US"/>
          </a:p>
        </p:txBody>
      </p:sp>
      <p:sp>
        <p:nvSpPr>
          <p:cNvPr id="4" name="スライド イメージ プレースホルダー 3">
            <a:extLst>
              <a:ext uri="{FF2B5EF4-FFF2-40B4-BE49-F238E27FC236}">
                <a16:creationId xmlns:a16="http://schemas.microsoft.com/office/drawing/2014/main" id="{CCD579FE-FFA8-4D7C-834E-E1EC0AC26C72}"/>
              </a:ext>
            </a:extLst>
          </p:cNvPr>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982483FE-558F-43B6-83F0-27B8BF55A34D}"/>
              </a:ext>
            </a:extLst>
          </p:cNvPr>
          <p:cNvSpPr>
            <a:spLocks noGrp="1"/>
          </p:cNvSpPr>
          <p:nvPr>
            <p:ph type="body" sz="quarter" idx="3"/>
          </p:nvPr>
        </p:nvSpPr>
        <p:spPr>
          <a:xfrm>
            <a:off x="688975" y="4759325"/>
            <a:ext cx="5510213" cy="4510088"/>
          </a:xfrm>
          <a:prstGeom prst="rect">
            <a:avLst/>
          </a:prstGeom>
        </p:spPr>
        <p:txBody>
          <a:bodyPr vert="horz" lIns="96616" tIns="48308" rIns="96616" bIns="4830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9FD532CB-82A1-428C-9B7C-C91323BC4BD3}"/>
              </a:ext>
            </a:extLst>
          </p:cNvPr>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CB8C254-4E4D-4778-847B-13C95D13DDF6}"/>
              </a:ext>
            </a:extLst>
          </p:cNvPr>
          <p:cNvSpPr>
            <a:spLocks noGrp="1"/>
          </p:cNvSpPr>
          <p:nvPr>
            <p:ph type="sldNum" sz="quarter" idx="5"/>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lvl1pPr>
          </a:lstStyle>
          <a:p>
            <a:pPr>
              <a:defRPr/>
            </a:pPr>
            <a:fld id="{A368404A-DFED-4CE5-A190-376C6EF2A357}" type="slidenum">
              <a:rPr lang="ja-JP" altLang="en-US"/>
              <a:pPr>
                <a:defRPr/>
              </a:pPr>
              <a:t>‹#›</a:t>
            </a:fld>
            <a:endParaRPr lang="ja-JP" altLang="en-US"/>
          </a:p>
        </p:txBody>
      </p:sp>
    </p:spTree>
    <p:extLst>
      <p:ext uri="{BB962C8B-B14F-4D97-AF65-F5344CB8AC3E}">
        <p14:creationId xmlns:p14="http://schemas.microsoft.com/office/powerpoint/2010/main" val="3508530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ここでは運動について解説いたします。</a:t>
            </a:r>
            <a:endParaRPr kumimoji="1" lang="en-US" altLang="ja-JP" dirty="0"/>
          </a:p>
          <a:p>
            <a:r>
              <a:rPr kumimoji="1" lang="ja-JP" altLang="en-US" dirty="0"/>
              <a:t>運動とは「からだを動かすこと」ですが、最近では日常生活での活動（生活活動）とスポーツなどの運動を合わせて身体活動と呼ばれています。そもそも人間は動物であり、他の動物と同じように「動く仕組み」がからだの中に備わっています。</a:t>
            </a:r>
            <a:endParaRPr kumimoji="1" lang="en-US" altLang="ja-JP" dirty="0"/>
          </a:p>
          <a:p>
            <a:r>
              <a:rPr kumimoji="1" lang="ja-JP" altLang="en-US" dirty="0"/>
              <a:t>　一方で便利な世の中になるにつれ、運動する機会が激減しました。多くの人が運動不足を感じており、運動したほうが良いということは理解をしていても様々な理由により習慣化するのは難しいのが現状で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a:t>
            </a:fld>
            <a:endParaRPr lang="ja-JP" altLang="en-US"/>
          </a:p>
        </p:txBody>
      </p:sp>
    </p:spTree>
    <p:extLst>
      <p:ext uri="{BB962C8B-B14F-4D97-AF65-F5344CB8AC3E}">
        <p14:creationId xmlns:p14="http://schemas.microsoft.com/office/powerpoint/2010/main" val="89682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　しかし、運動を行う事で、気分転換やストレスの発散が期待され、精神的な安定を促す効果があります。また、ストレッチングや筋力トレーニングは腰痛や膝通などの痛みの軽減や姿勢の悪化予防も期待でき、心肺機能を高める運動によって風邪などの感染症にかかるリスクも低くすることが可能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a:t>
            </a:fld>
            <a:endParaRPr lang="ja-JP" altLang="en-US"/>
          </a:p>
        </p:txBody>
      </p:sp>
    </p:spTree>
    <p:extLst>
      <p:ext uri="{BB962C8B-B14F-4D97-AF65-F5344CB8AC3E}">
        <p14:creationId xmlns:p14="http://schemas.microsoft.com/office/powerpoint/2010/main" val="18146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　厚生労働省の健康日本</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21</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の健康づくりのための身体活動指針　アクティブガイド　では、日々の生活の中で、いまよりプラス</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分の運動で健康寿命を延ばす効果があるといわれています。</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　なお</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運動の頻度、時間としては、</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65</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歳以上では</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日</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40</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分以上、筋力トレーニングやスポーツなどの運動を含めた身体活動を行うことが目標とされています</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a:t>
            </a:fld>
            <a:endParaRPr lang="ja-JP" altLang="en-US"/>
          </a:p>
        </p:txBody>
      </p:sp>
    </p:spTree>
    <p:extLst>
      <p:ext uri="{BB962C8B-B14F-4D97-AF65-F5344CB8AC3E}">
        <p14:creationId xmlns:p14="http://schemas.microsoft.com/office/powerpoint/2010/main" val="127291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800" dirty="0">
                <a:effectLst/>
                <a:ea typeface="ＭＳ 明朝" panose="02020609040205080304" pitchFamily="17" charset="-128"/>
                <a:cs typeface="Times New Roman" panose="02020603050405020304" pitchFamily="18" charset="0"/>
              </a:rPr>
              <a:t>日々の生活の中で</a:t>
            </a:r>
            <a:r>
              <a:rPr lang="ja-JP" altLang="en-US" sz="1800" dirty="0">
                <a:effectLst/>
                <a:ea typeface="ＭＳ 明朝" panose="02020609040205080304" pitchFamily="17" charset="-128"/>
                <a:cs typeface="Times New Roman" panose="02020603050405020304" pitchFamily="18" charset="0"/>
              </a:rPr>
              <a:t>意識していただくと身体活動量がアップする</a:t>
            </a:r>
            <a:r>
              <a:rPr lang="ja-JP" altLang="en-US" sz="1800">
                <a:effectLst/>
                <a:ea typeface="ＭＳ 明朝" panose="02020609040205080304" pitchFamily="17" charset="-128"/>
                <a:cs typeface="Times New Roman" panose="02020603050405020304" pitchFamily="18" charset="0"/>
              </a:rPr>
              <a:t>項目をご紹介</a:t>
            </a:r>
            <a:r>
              <a:rPr lang="ja-JP" altLang="en-US" sz="1800" dirty="0">
                <a:effectLst/>
                <a:ea typeface="ＭＳ 明朝" panose="02020609040205080304" pitchFamily="17" charset="-128"/>
                <a:cs typeface="Times New Roman" panose="02020603050405020304" pitchFamily="18" charset="0"/>
              </a:rPr>
              <a:t>します。</a:t>
            </a:r>
            <a:endParaRPr lang="en-US" altLang="ja-JP" sz="1800" dirty="0">
              <a:effectLst/>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800" dirty="0">
                <a:effectLst/>
                <a:ea typeface="ＭＳ 明朝" panose="02020609040205080304" pitchFamily="17" charset="-128"/>
                <a:cs typeface="Times New Roman" panose="02020603050405020304" pitchFamily="18" charset="0"/>
              </a:rPr>
              <a:t>まず、散歩や外出などで外に歩いて出掛けること、乗り物を使わずに積極的に歩くこと 、エレベーターやエスカレータの使用を控えて階段の上り下りを行うこと、車よりは自転車をこぐ、自転車よりは歩くこと 、掃除や洗濯などの家事で意識して身体を動かすこと 、ストレッチや筋力トレーニング、運動施設でのトレーニングを行うこと、</a:t>
            </a:r>
            <a:r>
              <a:rPr lang="ja-JP" altLang="ja-JP" sz="1800" dirty="0">
                <a:effectLst/>
                <a:ea typeface="ＭＳ 明朝" panose="02020609040205080304" pitchFamily="17" charset="-128"/>
                <a:cs typeface="Times New Roman" panose="02020603050405020304" pitchFamily="18" charset="0"/>
              </a:rPr>
              <a:t>を意識して</a:t>
            </a:r>
            <a:r>
              <a:rPr lang="ja-JP" altLang="en-US" sz="1800" dirty="0">
                <a:effectLst/>
                <a:ea typeface="ＭＳ 明朝" panose="02020609040205080304" pitchFamily="17" charset="-128"/>
                <a:cs typeface="Times New Roman" panose="02020603050405020304" pitchFamily="18" charset="0"/>
              </a:rPr>
              <a:t>行ってみましょう。また</a:t>
            </a:r>
            <a:r>
              <a:rPr lang="ja-JP" altLang="en-US" sz="1050" b="0" dirty="0">
                <a:solidFill>
                  <a:srgbClr val="9A3FB7"/>
                </a:solidFill>
                <a:latin typeface="メイリオ" panose="020B0604030504040204" pitchFamily="50" charset="-128"/>
                <a:ea typeface="メイリオ" panose="020B0604030504040204" pitchFamily="50" charset="-128"/>
              </a:rPr>
              <a:t>楽しく毎日続けられる範囲でコツコツ行う事が大切です。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4</a:t>
            </a:fld>
            <a:endParaRPr lang="ja-JP" altLang="en-US"/>
          </a:p>
        </p:txBody>
      </p:sp>
    </p:spTree>
    <p:extLst>
      <p:ext uri="{BB962C8B-B14F-4D97-AF65-F5344CB8AC3E}">
        <p14:creationId xmlns:p14="http://schemas.microsoft.com/office/powerpoint/2010/main" val="198949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最近では、様々なご当地体操が開発され各地域での取り組みも進んでいます。今回は、ご家庭でできる標準的な筋力アップ体操のご紹介をします。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5</a:t>
            </a:fld>
            <a:endParaRPr lang="ja-JP" altLang="en-US"/>
          </a:p>
        </p:txBody>
      </p:sp>
    </p:spTree>
    <p:extLst>
      <p:ext uri="{BB962C8B-B14F-4D97-AF65-F5344CB8AC3E}">
        <p14:creationId xmlns:p14="http://schemas.microsoft.com/office/powerpoint/2010/main" val="356744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　まず筋力アップの効果ですが、きんりょくやバランス能力が低下してくるとふらふらして転びやすくなります。しかし、筋力アップ体操をすることで、筋力が増し歩きにくい状態が改善されやすくなるのでお勧めです。</a:t>
            </a: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6</a:t>
            </a:fld>
            <a:endParaRPr lang="ja-JP" altLang="en-US"/>
          </a:p>
        </p:txBody>
      </p:sp>
    </p:spTree>
    <p:extLst>
      <p:ext uri="{BB962C8B-B14F-4D97-AF65-F5344CB8AC3E}">
        <p14:creationId xmlns:p14="http://schemas.microsoft.com/office/powerpoint/2010/main" val="1220473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また筋力アップ体操には３つのコツがあります。</a:t>
            </a:r>
            <a:endParaRPr kumimoji="1" lang="en-US" altLang="ja-JP" dirty="0"/>
          </a:p>
          <a:p>
            <a:r>
              <a:rPr kumimoji="1" lang="ja-JP" altLang="en-US" dirty="0"/>
              <a:t>一つ目は、筋力アップ体操と並行してストレッチをすることでより効果的です。</a:t>
            </a:r>
            <a:endParaRPr kumimoji="1" lang="en-US" altLang="ja-JP" dirty="0"/>
          </a:p>
          <a:p>
            <a:r>
              <a:rPr kumimoji="1" lang="ja-JP" altLang="en-US" dirty="0"/>
              <a:t>二つ目は長く続けることが大切です。週に２から</a:t>
            </a:r>
            <a:r>
              <a:rPr kumimoji="1" lang="en-US" altLang="ja-JP" dirty="0"/>
              <a:t>3</a:t>
            </a:r>
            <a:r>
              <a:rPr kumimoji="1" lang="ja-JP" altLang="en-US" dirty="0"/>
              <a:t>回でもよいので長く続けていきましょう。</a:t>
            </a:r>
            <a:endParaRPr kumimoji="1" lang="en-US" altLang="ja-JP" dirty="0"/>
          </a:p>
          <a:p>
            <a:r>
              <a:rPr kumimoji="1" lang="ja-JP" altLang="en-US" dirty="0"/>
              <a:t>三つめは、力を入れる際に息を吐くようにしましょう。息を止めていきむと血圧が上がり体の負担が増してしまいます。</a:t>
            </a: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7</a:t>
            </a:fld>
            <a:endParaRPr lang="ja-JP" altLang="en-US"/>
          </a:p>
        </p:txBody>
      </p:sp>
    </p:spTree>
    <p:extLst>
      <p:ext uri="{BB962C8B-B14F-4D97-AF65-F5344CB8AC3E}">
        <p14:creationId xmlns:p14="http://schemas.microsoft.com/office/powerpoint/2010/main" val="375547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それでは、実際にやってみましょう。</a:t>
            </a:r>
            <a:endParaRPr kumimoji="1" lang="en-US" altLang="ja-JP" dirty="0"/>
          </a:p>
          <a:p>
            <a:r>
              <a:rPr kumimoji="1" lang="ja-JP" altLang="en-US"/>
              <a:t>動画</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8</a:t>
            </a:fld>
            <a:endParaRPr lang="ja-JP" altLang="en-US"/>
          </a:p>
        </p:txBody>
      </p:sp>
    </p:spTree>
    <p:extLst>
      <p:ext uri="{BB962C8B-B14F-4D97-AF65-F5344CB8AC3E}">
        <p14:creationId xmlns:p14="http://schemas.microsoft.com/office/powerpoint/2010/main" val="296057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64B5BB1E-7A81-417E-ABD9-A14988A30050}" type="datetimeFigureOut">
              <a:rPr lang="ja-JP" altLang="en-US" smtClean="0"/>
              <a:pPr>
                <a:defRPr/>
              </a:pPr>
              <a:t>2021/8/1</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38F37C75-20A5-45C5-91CD-933B98889A43}" type="slidenum">
              <a:rPr lang="ja-JP" altLang="en-US" smtClean="0"/>
              <a:pPr>
                <a:defRPr/>
              </a:pPr>
              <a:t>‹#›</a:t>
            </a:fld>
            <a:endParaRPr lang="ja-JP" altLang="en-US"/>
          </a:p>
        </p:txBody>
      </p:sp>
    </p:spTree>
    <p:extLst>
      <p:ext uri="{BB962C8B-B14F-4D97-AF65-F5344CB8AC3E}">
        <p14:creationId xmlns:p14="http://schemas.microsoft.com/office/powerpoint/2010/main" val="97286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74FE2AB0-8D3F-417C-AD81-67B6B7D50D30}" type="datetimeFigureOut">
              <a:rPr lang="ja-JP" altLang="en-US" smtClean="0"/>
              <a:pPr>
                <a:defRPr/>
              </a:pPr>
              <a:t>2021/8/1</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C182144-3AC1-468E-8EC3-3046FBD73AFD}" type="slidenum">
              <a:rPr lang="ja-JP" altLang="en-US" smtClean="0"/>
              <a:pPr>
                <a:defRPr/>
              </a:pPr>
              <a:t>‹#›</a:t>
            </a:fld>
            <a:endParaRPr lang="ja-JP" altLang="en-US"/>
          </a:p>
        </p:txBody>
      </p:sp>
    </p:spTree>
    <p:extLst>
      <p:ext uri="{BB962C8B-B14F-4D97-AF65-F5344CB8AC3E}">
        <p14:creationId xmlns:p14="http://schemas.microsoft.com/office/powerpoint/2010/main" val="86628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B09CFB70-FE0B-44DE-A649-14CBF3C6F33F}" type="datetimeFigureOut">
              <a:rPr lang="ja-JP" altLang="en-US" smtClean="0"/>
              <a:pPr>
                <a:defRPr/>
              </a:pPr>
              <a:t>2021/8/1</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96EA98E0-FE76-40C7-8282-F822EEDDD694}" type="slidenum">
              <a:rPr lang="ja-JP" altLang="en-US" smtClean="0"/>
              <a:pPr>
                <a:defRPr/>
              </a:pPr>
              <a:t>‹#›</a:t>
            </a:fld>
            <a:endParaRPr lang="ja-JP" altLang="en-US"/>
          </a:p>
        </p:txBody>
      </p:sp>
    </p:spTree>
    <p:extLst>
      <p:ext uri="{BB962C8B-B14F-4D97-AF65-F5344CB8AC3E}">
        <p14:creationId xmlns:p14="http://schemas.microsoft.com/office/powerpoint/2010/main" val="204548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5" y="609600"/>
            <a:ext cx="103632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914401" y="1981200"/>
            <a:ext cx="50800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クリップアート プレースホルダ 3"/>
          <p:cNvSpPr>
            <a:spLocks noGrp="1"/>
          </p:cNvSpPr>
          <p:nvPr>
            <p:ph type="clipArt" sz="half" idx="2"/>
          </p:nvPr>
        </p:nvSpPr>
        <p:spPr>
          <a:xfrm>
            <a:off x="6197600" y="1981200"/>
            <a:ext cx="5080000" cy="4114800"/>
          </a:xfrm>
        </p:spPr>
        <p:txBody>
          <a:bodyPr rtlCol="0">
            <a:normAutofit/>
          </a:bodyPr>
          <a:lstStyle/>
          <a:p>
            <a:pPr lvl="0"/>
            <a:endParaRPr lang="ja-JP" altLang="en-US" noProof="0"/>
          </a:p>
        </p:txBody>
      </p:sp>
      <p:sp>
        <p:nvSpPr>
          <p:cNvPr id="5" name="日付プレースホルダ 4">
            <a:extLst>
              <a:ext uri="{FF2B5EF4-FFF2-40B4-BE49-F238E27FC236}">
                <a16:creationId xmlns:a16="http://schemas.microsoft.com/office/drawing/2014/main" id="{80267179-F2F0-411D-AEB5-AEA8721536B7}"/>
              </a:ext>
            </a:extLst>
          </p:cNvPr>
          <p:cNvSpPr>
            <a:spLocks noGrp="1"/>
          </p:cNvSpPr>
          <p:nvPr>
            <p:ph type="dt" sz="half" idx="10"/>
          </p:nvPr>
        </p:nvSpPr>
        <p:spPr>
          <a:xfrm>
            <a:off x="914400" y="6248400"/>
            <a:ext cx="2540000" cy="457200"/>
          </a:xfrm>
        </p:spPr>
        <p:txBody>
          <a:bodyPr/>
          <a:lstStyle>
            <a:lvl1pPr>
              <a:defRPr kumimoji="0" b="1">
                <a:latin typeface="Times New Roman" pitchFamily="18" charset="0"/>
              </a:defRPr>
            </a:lvl1pPr>
          </a:lstStyle>
          <a:p>
            <a:pPr>
              <a:defRPr/>
            </a:pPr>
            <a:endParaRPr lang="en-US" altLang="ja-JP"/>
          </a:p>
        </p:txBody>
      </p:sp>
      <p:sp>
        <p:nvSpPr>
          <p:cNvPr id="6" name="フッター プレースホルダ 5">
            <a:extLst>
              <a:ext uri="{FF2B5EF4-FFF2-40B4-BE49-F238E27FC236}">
                <a16:creationId xmlns:a16="http://schemas.microsoft.com/office/drawing/2014/main" id="{B9E1FE7E-A8CB-4B33-96E2-912EF3B56572}"/>
              </a:ext>
            </a:extLst>
          </p:cNvPr>
          <p:cNvSpPr>
            <a:spLocks noGrp="1"/>
          </p:cNvSpPr>
          <p:nvPr>
            <p:ph type="ftr" sz="quarter" idx="11"/>
          </p:nvPr>
        </p:nvSpPr>
        <p:spPr>
          <a:xfrm>
            <a:off x="4165600" y="6248400"/>
            <a:ext cx="3860800" cy="457200"/>
          </a:xfrm>
        </p:spPr>
        <p:txBody>
          <a:bodyPr/>
          <a:lstStyle>
            <a:lvl1pPr>
              <a:defRPr kumimoji="0" b="1">
                <a:latin typeface="Times New Roman" pitchFamily="18" charset="0"/>
              </a:defRPr>
            </a:lvl1pPr>
          </a:lstStyle>
          <a:p>
            <a:pPr>
              <a:defRPr/>
            </a:pPr>
            <a:endParaRPr lang="en-US" altLang="ja-JP"/>
          </a:p>
        </p:txBody>
      </p:sp>
      <p:sp>
        <p:nvSpPr>
          <p:cNvPr id="7" name="スライド番号プレースホルダ 6">
            <a:extLst>
              <a:ext uri="{FF2B5EF4-FFF2-40B4-BE49-F238E27FC236}">
                <a16:creationId xmlns:a16="http://schemas.microsoft.com/office/drawing/2014/main" id="{2EA704DF-5579-4476-995E-365AEF9416B5}"/>
              </a:ext>
            </a:extLst>
          </p:cNvPr>
          <p:cNvSpPr>
            <a:spLocks noGrp="1"/>
          </p:cNvSpPr>
          <p:nvPr>
            <p:ph type="sldNum" sz="quarter" idx="12"/>
          </p:nvPr>
        </p:nvSpPr>
        <p:spPr>
          <a:xfrm>
            <a:off x="8737600" y="6248400"/>
            <a:ext cx="2540000" cy="457200"/>
          </a:xfrm>
        </p:spPr>
        <p:txBody>
          <a:bodyPr/>
          <a:lstStyle>
            <a:lvl1pPr>
              <a:defRPr kumimoji="0" b="1">
                <a:latin typeface="Times New Roman" panose="02020603050405020304" pitchFamily="18" charset="0"/>
              </a:defRPr>
            </a:lvl1pPr>
          </a:lstStyle>
          <a:p>
            <a:pPr>
              <a:defRPr/>
            </a:pPr>
            <a:fld id="{C5D2C14B-C0DA-40C4-ADB3-47E97C3F69D8}" type="slidenum">
              <a:rPr lang="en-US" altLang="ja-JP"/>
              <a:pPr>
                <a:defRPr/>
              </a:pPr>
              <a:t>‹#›</a:t>
            </a:fld>
            <a:endParaRPr lang="en-US" altLang="ja-JP"/>
          </a:p>
        </p:txBody>
      </p:sp>
    </p:spTree>
    <p:extLst>
      <p:ext uri="{BB962C8B-B14F-4D97-AF65-F5344CB8AC3E}">
        <p14:creationId xmlns:p14="http://schemas.microsoft.com/office/powerpoint/2010/main" val="339574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A86723DD-1ED2-449D-A27E-D4E51F488EBA}" type="datetimeFigureOut">
              <a:rPr lang="ja-JP" altLang="en-US" smtClean="0"/>
              <a:pPr>
                <a:defRPr/>
              </a:pPr>
              <a:t>2021/8/1</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B16EECBF-BF66-4B8C-A3D3-5A1421427D68}" type="slidenum">
              <a:rPr lang="ja-JP" altLang="en-US" smtClean="0"/>
              <a:pPr>
                <a:defRPr/>
              </a:pPr>
              <a:t>‹#›</a:t>
            </a:fld>
            <a:endParaRPr lang="ja-JP" altLang="en-US"/>
          </a:p>
        </p:txBody>
      </p:sp>
    </p:spTree>
    <p:extLst>
      <p:ext uri="{BB962C8B-B14F-4D97-AF65-F5344CB8AC3E}">
        <p14:creationId xmlns:p14="http://schemas.microsoft.com/office/powerpoint/2010/main" val="158103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C60AF311-DDAE-4143-9FD2-A22153B36F27}" type="datetimeFigureOut">
              <a:rPr lang="ja-JP" altLang="en-US" smtClean="0"/>
              <a:pPr>
                <a:defRPr/>
              </a:pPr>
              <a:t>2021/8/1</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8E09150-0D4F-4AD6-B2CC-C82777906043}" type="slidenum">
              <a:rPr lang="ja-JP" altLang="en-US" smtClean="0"/>
              <a:pPr>
                <a:defRPr/>
              </a:pPr>
              <a:t>‹#›</a:t>
            </a:fld>
            <a:endParaRPr lang="ja-JP" altLang="en-US"/>
          </a:p>
        </p:txBody>
      </p:sp>
    </p:spTree>
    <p:extLst>
      <p:ext uri="{BB962C8B-B14F-4D97-AF65-F5344CB8AC3E}">
        <p14:creationId xmlns:p14="http://schemas.microsoft.com/office/powerpoint/2010/main" val="308793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D79A95EF-BFC7-4019-A931-65D770B5F2EA}" type="datetimeFigureOut">
              <a:rPr lang="ja-JP" altLang="en-US" smtClean="0"/>
              <a:pPr>
                <a:defRPr/>
              </a:pPr>
              <a:t>2021/8/1</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2209B485-598E-400E-B088-85667FDB33A5}" type="slidenum">
              <a:rPr lang="ja-JP" altLang="en-US" smtClean="0"/>
              <a:pPr>
                <a:defRPr/>
              </a:pPr>
              <a:t>‹#›</a:t>
            </a:fld>
            <a:endParaRPr lang="ja-JP" altLang="en-US"/>
          </a:p>
        </p:txBody>
      </p:sp>
    </p:spTree>
    <p:extLst>
      <p:ext uri="{BB962C8B-B14F-4D97-AF65-F5344CB8AC3E}">
        <p14:creationId xmlns:p14="http://schemas.microsoft.com/office/powerpoint/2010/main" val="410515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D8708403-1D4D-4050-8756-8E8BF4D4E5B7}" type="datetimeFigureOut">
              <a:rPr lang="ja-JP" altLang="en-US" smtClean="0"/>
              <a:pPr>
                <a:defRPr/>
              </a:pPr>
              <a:t>2021/8/1</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31F6590E-DAE4-404B-A295-CD1F41D3A419}" type="slidenum">
              <a:rPr lang="ja-JP" altLang="en-US" smtClean="0"/>
              <a:pPr>
                <a:defRPr/>
              </a:pPr>
              <a:t>‹#›</a:t>
            </a:fld>
            <a:endParaRPr lang="ja-JP" altLang="en-US"/>
          </a:p>
        </p:txBody>
      </p:sp>
    </p:spTree>
    <p:extLst>
      <p:ext uri="{BB962C8B-B14F-4D97-AF65-F5344CB8AC3E}">
        <p14:creationId xmlns:p14="http://schemas.microsoft.com/office/powerpoint/2010/main" val="25066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E028F65C-0E2E-4362-8E26-37D876872779}" type="datetimeFigureOut">
              <a:rPr lang="ja-JP" altLang="en-US" smtClean="0"/>
              <a:pPr>
                <a:defRPr/>
              </a:pPr>
              <a:t>2021/8/1</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38808F9B-6C43-485E-A1C6-8C0946DA7EDE}" type="slidenum">
              <a:rPr lang="ja-JP" altLang="en-US" smtClean="0"/>
              <a:pPr>
                <a:defRPr/>
              </a:pPr>
              <a:t>‹#›</a:t>
            </a:fld>
            <a:endParaRPr lang="ja-JP" altLang="en-US"/>
          </a:p>
        </p:txBody>
      </p:sp>
    </p:spTree>
    <p:extLst>
      <p:ext uri="{BB962C8B-B14F-4D97-AF65-F5344CB8AC3E}">
        <p14:creationId xmlns:p14="http://schemas.microsoft.com/office/powerpoint/2010/main" val="106866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30940D2-278B-4586-9E19-2BC822423187}" type="datetimeFigureOut">
              <a:rPr lang="ja-JP" altLang="en-US" smtClean="0"/>
              <a:pPr>
                <a:defRPr/>
              </a:pPr>
              <a:t>2021/8/1</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A3CC51F9-8CFB-4212-A512-5B18F8E4CE6D}" type="slidenum">
              <a:rPr lang="ja-JP" altLang="en-US" smtClean="0"/>
              <a:pPr>
                <a:defRPr/>
              </a:pPr>
              <a:t>‹#›</a:t>
            </a:fld>
            <a:endParaRPr lang="ja-JP" altLang="en-US"/>
          </a:p>
        </p:txBody>
      </p:sp>
    </p:spTree>
    <p:extLst>
      <p:ext uri="{BB962C8B-B14F-4D97-AF65-F5344CB8AC3E}">
        <p14:creationId xmlns:p14="http://schemas.microsoft.com/office/powerpoint/2010/main" val="278429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74FE2AB0-8D3F-417C-AD81-67B6B7D50D30}" type="datetimeFigureOut">
              <a:rPr lang="ja-JP" altLang="en-US" smtClean="0"/>
              <a:pPr>
                <a:defRPr/>
              </a:pPr>
              <a:t>2021/8/1</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5C182144-3AC1-468E-8EC3-3046FBD73AFD}" type="slidenum">
              <a:rPr lang="ja-JP" altLang="en-US" smtClean="0"/>
              <a:pPr>
                <a:defRPr/>
              </a:pPr>
              <a:t>‹#›</a:t>
            </a:fld>
            <a:endParaRPr lang="ja-JP" altLang="en-US"/>
          </a:p>
        </p:txBody>
      </p:sp>
    </p:spTree>
    <p:extLst>
      <p:ext uri="{BB962C8B-B14F-4D97-AF65-F5344CB8AC3E}">
        <p14:creationId xmlns:p14="http://schemas.microsoft.com/office/powerpoint/2010/main" val="260032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5FDB2D5A-3524-4687-AD11-A28AB254F9A1}" type="datetimeFigureOut">
              <a:rPr lang="ja-JP" altLang="en-US" smtClean="0"/>
              <a:pPr>
                <a:defRPr/>
              </a:pPr>
              <a:t>2021/8/1</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F350907-C80D-47DE-B23B-613C4C0C0F5A}" type="slidenum">
              <a:rPr lang="ja-JP" altLang="en-US" smtClean="0"/>
              <a:pPr>
                <a:defRPr/>
              </a:pPr>
              <a:t>‹#›</a:t>
            </a:fld>
            <a:endParaRPr lang="ja-JP" altLang="en-US"/>
          </a:p>
        </p:txBody>
      </p:sp>
    </p:spTree>
    <p:extLst>
      <p:ext uri="{BB962C8B-B14F-4D97-AF65-F5344CB8AC3E}">
        <p14:creationId xmlns:p14="http://schemas.microsoft.com/office/powerpoint/2010/main" val="47351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4FE2AB0-8D3F-417C-AD81-67B6B7D50D30}" type="datetimeFigureOut">
              <a:rPr lang="ja-JP" altLang="en-US" smtClean="0"/>
              <a:pPr>
                <a:defRPr/>
              </a:pPr>
              <a:t>2021/8/1</a:t>
            </a:fld>
            <a:endParaRPr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C182144-3AC1-468E-8EC3-3046FBD73AFD}" type="slidenum">
              <a:rPr lang="ja-JP" altLang="en-US" smtClean="0"/>
              <a:pPr>
                <a:defRPr/>
              </a:pPr>
              <a:t>‹#›</a:t>
            </a:fld>
            <a:endParaRPr lang="ja-JP" altLang="en-US"/>
          </a:p>
        </p:txBody>
      </p:sp>
    </p:spTree>
    <p:extLst>
      <p:ext uri="{BB962C8B-B14F-4D97-AF65-F5344CB8AC3E}">
        <p14:creationId xmlns:p14="http://schemas.microsoft.com/office/powerpoint/2010/main" val="3899037555"/>
      </p:ext>
    </p:extLst>
  </p:cSld>
  <p:clrMap bg1="lt1" tx1="dk1" bg2="lt2" tx2="dk2" accent1="accent1" accent2="accent2" accent3="accent3" accent4="accent4" accent5="accent5" accent6="accent6" hlink="hlink" folHlink="folHlink"/>
  <p:sldLayoutIdLst>
    <p:sldLayoutId id="2147497728" r:id="rId1"/>
    <p:sldLayoutId id="2147497729" r:id="rId2"/>
    <p:sldLayoutId id="2147497730" r:id="rId3"/>
    <p:sldLayoutId id="2147497731" r:id="rId4"/>
    <p:sldLayoutId id="2147497732" r:id="rId5"/>
    <p:sldLayoutId id="2147497733" r:id="rId6"/>
    <p:sldLayoutId id="2147497734" r:id="rId7"/>
    <p:sldLayoutId id="2147497735" r:id="rId8"/>
    <p:sldLayoutId id="2147497736" r:id="rId9"/>
    <p:sldLayoutId id="2147497737" r:id="rId10"/>
    <p:sldLayoutId id="2147497738" r:id="rId11"/>
    <p:sldLayoutId id="2147497739"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4.m4a"/><Relationship Id="rId7" Type="http://schemas.openxmlformats.org/officeDocument/2006/relationships/image" Target="../media/image5.png"/><Relationship Id="rId2" Type="http://schemas.microsoft.com/office/2007/relationships/media" Target="../media/media4.m4a"/><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9.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7.m4a"/><Relationship Id="rId7" Type="http://schemas.openxmlformats.org/officeDocument/2006/relationships/image" Target="../media/image5.png"/><Relationship Id="rId2" Type="http://schemas.microsoft.com/office/2007/relationships/media" Target="../media/media7.m4a"/><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6816080" cy="7056784"/>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sz="4800" b="1" dirty="0">
                <a:solidFill>
                  <a:srgbClr val="7030A0"/>
                </a:solidFill>
                <a:latin typeface="メイリオ" panose="020B0604030504040204" pitchFamily="50" charset="-128"/>
                <a:ea typeface="メイリオ" panose="020B0604030504040204" pitchFamily="50" charset="-128"/>
              </a:rPr>
              <a:t>運動について</a:t>
            </a:r>
            <a:endParaRPr lang="ja-JP" altLang="en-US" sz="3600" b="1" dirty="0">
              <a:solidFill>
                <a:srgbClr val="7030A0"/>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4DB6E8D4-6AFB-426B-BD8A-F079F96163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16080" y="4806759"/>
            <a:ext cx="5392698" cy="2167653"/>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7001041" y="78107"/>
            <a:ext cx="4968552" cy="936074"/>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fontAlgn="auto">
              <a:lnSpc>
                <a:spcPct val="100000"/>
              </a:lnSpc>
              <a:spcAft>
                <a:spcPts val="0"/>
              </a:spcAft>
            </a:pPr>
            <a:r>
              <a:rPr lang="ja-JP" altLang="en-US" sz="2400" dirty="0">
                <a:solidFill>
                  <a:srgbClr val="9A3FB7"/>
                </a:solidFill>
                <a:latin typeface="メイリオ" panose="020B0604030504040204" pitchFamily="50" charset="-128"/>
                <a:ea typeface="メイリオ" panose="020B0604030504040204" pitchFamily="50" charset="-128"/>
              </a:rPr>
              <a:t>新しい生活の中で近隣住民による</a:t>
            </a:r>
            <a:endParaRPr lang="en-US" altLang="ja-JP" sz="2400" dirty="0">
              <a:solidFill>
                <a:srgbClr val="9A3FB7"/>
              </a:solidFill>
              <a:latin typeface="メイリオ" panose="020B0604030504040204" pitchFamily="50" charset="-128"/>
              <a:ea typeface="メイリオ" panose="020B0604030504040204" pitchFamily="50" charset="-128"/>
            </a:endParaRPr>
          </a:p>
          <a:p>
            <a:pPr algn="r" fontAlgn="auto">
              <a:lnSpc>
                <a:spcPct val="100000"/>
              </a:lnSpc>
              <a:spcAft>
                <a:spcPts val="0"/>
              </a:spcAft>
            </a:pPr>
            <a:r>
              <a:rPr lang="ja-JP" altLang="en-US" sz="2400" dirty="0">
                <a:solidFill>
                  <a:srgbClr val="9A3FB7"/>
                </a:solidFill>
                <a:latin typeface="メイリオ" panose="020B0604030504040204" pitchFamily="50" charset="-128"/>
                <a:ea typeface="メイリオ" panose="020B0604030504040204" pitchFamily="50" charset="-128"/>
              </a:rPr>
              <a:t>訪問型介護予防等を推進する事業</a:t>
            </a:r>
          </a:p>
        </p:txBody>
      </p:sp>
      <p:pic>
        <p:nvPicPr>
          <p:cNvPr id="6" name="図 5">
            <a:extLst>
              <a:ext uri="{FF2B5EF4-FFF2-40B4-BE49-F238E27FC236}">
                <a16:creationId xmlns:a16="http://schemas.microsoft.com/office/drawing/2014/main" id="{AA582DE9-A950-4B06-982A-4C879361C9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0387"/>
            <a:ext cx="3112118" cy="800259"/>
          </a:xfrm>
          <a:prstGeom prst="rect">
            <a:avLst/>
          </a:prstGeom>
        </p:spPr>
      </p:pic>
      <p:pic>
        <p:nvPicPr>
          <p:cNvPr id="9" name="オーディオ 8">
            <a:hlinkClick r:id="" action="ppaction://media"/>
            <a:extLst>
              <a:ext uri="{FF2B5EF4-FFF2-40B4-BE49-F238E27FC236}">
                <a16:creationId xmlns:a16="http://schemas.microsoft.com/office/drawing/2014/main" id="{9D51AFD5-36F8-4670-A9A9-1D94F4A3ADC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44903486"/>
      </p:ext>
    </p:extLst>
  </p:cSld>
  <p:clrMapOvr>
    <a:masterClrMapping/>
  </p:clrMapOvr>
  <mc:AlternateContent xmlns:mc="http://schemas.openxmlformats.org/markup-compatibility/2006" xmlns:p14="http://schemas.microsoft.com/office/powerpoint/2010/main">
    <mc:Choice Requires="p14">
      <p:transition spd="slow" p14:dur="2000" advTm="44917"/>
    </mc:Choice>
    <mc:Fallback xmlns="">
      <p:transition spd="slow" advTm="449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運動の効果</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2000" b="1" dirty="0">
                <a:solidFill>
                  <a:srgbClr val="7030A0"/>
                </a:solidFill>
                <a:latin typeface="メイリオ" panose="020B0604030504040204" pitchFamily="50" charset="-128"/>
                <a:ea typeface="メイリオ" panose="020B0604030504040204" pitchFamily="50" charset="-128"/>
              </a:rPr>
              <a:t>運動について</a:t>
            </a:r>
            <a:endParaRPr lang="ja-JP" altLang="en-US" sz="2000" dirty="0">
              <a:solidFill>
                <a:srgbClr val="9A3FB7"/>
              </a:solidFill>
              <a:latin typeface="メイリオ" panose="020B0604030504040204" pitchFamily="50" charset="-128"/>
              <a:ea typeface="メイリオ" panose="020B0604030504040204" pitchFamily="50" charset="-128"/>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671335" y="1800029"/>
            <a:ext cx="10945216" cy="2554545"/>
          </a:xfrm>
          <a:prstGeom prst="rect">
            <a:avLst/>
          </a:prstGeom>
        </p:spPr>
        <p:txBody>
          <a:bodyPr wrap="square">
            <a:spAutoFit/>
          </a:bodyPr>
          <a:lstStyle/>
          <a:p>
            <a:pPr indent="152400" algn="just"/>
            <a:r>
              <a:rPr lang="ja-JP" altLang="ja-JP" sz="3200" kern="100" dirty="0">
                <a:effectLst/>
                <a:latin typeface="メイリオ" panose="020B0604030504040204" pitchFamily="50" charset="-128"/>
                <a:ea typeface="メイリオ" panose="020B0604030504040204" pitchFamily="50" charset="-128"/>
                <a:cs typeface="Times New Roman" panose="02020603050405020304" pitchFamily="18" charset="0"/>
              </a:rPr>
              <a:t>運動を行うことで、気分転換やストレスの発散となり、精神的な安定を促すこともできます。ストレッチングや筋力トレーニングは腰痛や膝痛などの痛みの軽減や姿勢の悪化予防にも期待でき、心肺機能を高める運動によって風邪などの感染症にかかるリスクも低くすることが可能です。</a:t>
            </a:r>
          </a:p>
        </p:txBody>
      </p:sp>
      <p:pic>
        <p:nvPicPr>
          <p:cNvPr id="10" name="コンテンツ プレースホルダー 4">
            <a:extLst>
              <a:ext uri="{FF2B5EF4-FFF2-40B4-BE49-F238E27FC236}">
                <a16:creationId xmlns:a16="http://schemas.microsoft.com/office/drawing/2014/main" id="{14DCC784-57FD-4A42-968F-A8C285D46B2F}"/>
              </a:ext>
            </a:extLst>
          </p:cNvPr>
          <p:cNvPicPr>
            <a:picLocks noChangeAspect="1"/>
          </p:cNvPicPr>
          <p:nvPr/>
        </p:nvPicPr>
        <p:blipFill rotWithShape="1">
          <a:blip r:embed="rId7"/>
          <a:srcRect b="21802"/>
          <a:stretch/>
        </p:blipFill>
        <p:spPr>
          <a:xfrm>
            <a:off x="3504870" y="4274562"/>
            <a:ext cx="5182259" cy="2583438"/>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pic>
        <p:nvPicPr>
          <p:cNvPr id="4" name="オーディオ 3">
            <a:hlinkClick r:id="" action="ppaction://media"/>
            <a:extLst>
              <a:ext uri="{FF2B5EF4-FFF2-40B4-BE49-F238E27FC236}">
                <a16:creationId xmlns:a16="http://schemas.microsoft.com/office/drawing/2014/main" id="{A4DCABBF-C258-4278-8F7A-BF98E3A55A4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68915749"/>
      </p:ext>
    </p:extLst>
  </p:cSld>
  <p:clrMapOvr>
    <a:masterClrMapping/>
  </p:clrMapOvr>
  <mc:AlternateContent xmlns:mc="http://schemas.openxmlformats.org/markup-compatibility/2006" xmlns:p14="http://schemas.microsoft.com/office/powerpoint/2010/main">
    <mc:Choice Requires="p14">
      <p:transition spd="slow" p14:dur="2000" advTm="31177"/>
    </mc:Choice>
    <mc:Fallback xmlns="">
      <p:transition spd="slow" advTm="311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7CEC336-8C06-4215-884D-719A9796CA55}"/>
              </a:ext>
            </a:extLst>
          </p:cNvPr>
          <p:cNvPicPr/>
          <p:nvPr/>
        </p:nvPicPr>
        <p:blipFill>
          <a:blip r:embed="rId5">
            <a:extLst>
              <a:ext uri="{28A0092B-C50C-407E-A947-70E740481C1C}">
                <a14:useLocalDpi xmlns:a14="http://schemas.microsoft.com/office/drawing/2010/main" val="0"/>
              </a:ext>
            </a:extLst>
          </a:blip>
          <a:stretch>
            <a:fillRect/>
          </a:stretch>
        </p:blipFill>
        <p:spPr>
          <a:xfrm>
            <a:off x="2374444" y="3237082"/>
            <a:ext cx="7344816" cy="3620918"/>
          </a:xfrm>
          <a:prstGeom prst="rect">
            <a:avLst/>
          </a:prstGeom>
        </p:spPr>
      </p:pic>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プラス１０分で健康寿命の延伸</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2000" b="1" dirty="0">
                <a:solidFill>
                  <a:srgbClr val="7030A0"/>
                </a:solidFill>
                <a:latin typeface="メイリオ" panose="020B0604030504040204" pitchFamily="50" charset="-128"/>
                <a:ea typeface="メイリオ" panose="020B0604030504040204" pitchFamily="50" charset="-128"/>
              </a:rPr>
              <a:t>運動について</a:t>
            </a:r>
            <a:endParaRPr lang="ja-JP" altLang="en-US" sz="2000" dirty="0">
              <a:solidFill>
                <a:srgbClr val="9A3FB7"/>
              </a:solidFill>
              <a:latin typeface="メイリオ" panose="020B0604030504040204" pitchFamily="50" charset="-128"/>
              <a:ea typeface="メイリオ" panose="020B0604030504040204" pitchFamily="50" charset="-128"/>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371364" y="1856321"/>
            <a:ext cx="11449271" cy="1569660"/>
          </a:xfrm>
          <a:prstGeom prst="rect">
            <a:avLst/>
          </a:prstGeom>
        </p:spPr>
        <p:txBody>
          <a:bodyPr wrap="square">
            <a:spAutoFit/>
          </a:bodyPr>
          <a:lstStyle/>
          <a:p>
            <a:pPr indent="152400" algn="just"/>
            <a:r>
              <a:rPr lang="ja-JP" altLang="ja-JP" sz="3200" dirty="0">
                <a:effectLst/>
                <a:latin typeface="メイリオ" panose="020B0604030504040204" pitchFamily="50" charset="-128"/>
                <a:ea typeface="メイリオ" panose="020B0604030504040204" pitchFamily="50" charset="-128"/>
                <a:cs typeface="Times New Roman" panose="02020603050405020304" pitchFamily="18" charset="0"/>
              </a:rPr>
              <a:t>厚生労働省の健康日本</a:t>
            </a:r>
            <a:r>
              <a:rPr lang="en-US" altLang="ja-JP" sz="3200" dirty="0">
                <a:effectLst/>
                <a:latin typeface="メイリオ" panose="020B0604030504040204" pitchFamily="50" charset="-128"/>
                <a:ea typeface="メイリオ" panose="020B0604030504040204" pitchFamily="50" charset="-128"/>
                <a:cs typeface="Times New Roman" panose="02020603050405020304" pitchFamily="18" charset="0"/>
              </a:rPr>
              <a:t>21</a:t>
            </a:r>
            <a:r>
              <a:rPr lang="ja-JP" altLang="ja-JP" sz="3200" dirty="0">
                <a:effectLst/>
                <a:latin typeface="メイリオ" panose="020B0604030504040204" pitchFamily="50" charset="-128"/>
                <a:ea typeface="メイリオ" panose="020B0604030504040204" pitchFamily="50" charset="-128"/>
                <a:cs typeface="Times New Roman" panose="02020603050405020304" pitchFamily="18" charset="0"/>
              </a:rPr>
              <a:t>の健康づくりのための身体活動指針（アクティブガイド</a:t>
            </a:r>
            <a:r>
              <a:rPr lang="en-US" altLang="ja-JP" sz="32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3200" dirty="0">
                <a:effectLst/>
                <a:latin typeface="メイリオ" panose="020B0604030504040204" pitchFamily="50" charset="-128"/>
                <a:ea typeface="メイリオ" panose="020B0604030504040204" pitchFamily="50" charset="-128"/>
                <a:cs typeface="Times New Roman" panose="02020603050405020304" pitchFamily="18" charset="0"/>
              </a:rPr>
              <a:t>では、日々の生活の中で、今よりもプラス</a:t>
            </a:r>
            <a:r>
              <a:rPr lang="en-US" altLang="ja-JP" sz="32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ja-JP" sz="3200" dirty="0">
                <a:effectLst/>
                <a:latin typeface="メイリオ" panose="020B0604030504040204" pitchFamily="50" charset="-128"/>
                <a:ea typeface="メイリオ" panose="020B0604030504040204" pitchFamily="50" charset="-128"/>
                <a:cs typeface="Times New Roman" panose="02020603050405020304" pitchFamily="18" charset="0"/>
              </a:rPr>
              <a:t>分</a:t>
            </a:r>
            <a:r>
              <a:rPr lang="ja-JP" altLang="en-US" sz="3200" dirty="0">
                <a:effectLst/>
                <a:latin typeface="メイリオ" panose="020B0604030504040204" pitchFamily="50" charset="-128"/>
                <a:ea typeface="メイリオ" panose="020B0604030504040204" pitchFamily="50" charset="-128"/>
                <a:cs typeface="Times New Roman" panose="02020603050405020304" pitchFamily="18" charset="0"/>
              </a:rPr>
              <a:t>の運動で</a:t>
            </a:r>
            <a:r>
              <a:rPr lang="ja-JP" altLang="ja-JP" sz="3200" dirty="0">
                <a:effectLst/>
                <a:latin typeface="メイリオ" panose="020B0604030504040204" pitchFamily="50" charset="-128"/>
                <a:ea typeface="メイリオ" panose="020B0604030504040204" pitchFamily="50" charset="-128"/>
                <a:cs typeface="Times New Roman" panose="02020603050405020304" pitchFamily="18" charset="0"/>
              </a:rPr>
              <a:t>健康寿命を</a:t>
            </a:r>
            <a:r>
              <a:rPr lang="ja-JP" altLang="en-US" sz="3200" dirty="0">
                <a:effectLst/>
                <a:latin typeface="メイリオ" panose="020B0604030504040204" pitchFamily="50" charset="-128"/>
                <a:ea typeface="メイリオ" panose="020B0604030504040204" pitchFamily="50" charset="-128"/>
                <a:cs typeface="Times New Roman" panose="02020603050405020304" pitchFamily="18" charset="0"/>
              </a:rPr>
              <a:t>延ばせるといわれています</a:t>
            </a:r>
            <a:r>
              <a:rPr lang="ja-JP" altLang="ja-JP" sz="32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4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 name="オーディオ 3">
            <a:hlinkClick r:id="" action="ppaction://media"/>
            <a:extLst>
              <a:ext uri="{FF2B5EF4-FFF2-40B4-BE49-F238E27FC236}">
                <a16:creationId xmlns:a16="http://schemas.microsoft.com/office/drawing/2014/main" id="{705920FC-89F1-48B4-BB77-2E96EA10B64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
        <p:nvSpPr>
          <p:cNvPr id="3" name="テキスト ボックス 2">
            <a:extLst>
              <a:ext uri="{FF2B5EF4-FFF2-40B4-BE49-F238E27FC236}">
                <a16:creationId xmlns:a16="http://schemas.microsoft.com/office/drawing/2014/main" id="{7E49627C-6C1F-4E89-800A-10679E2474CE}"/>
              </a:ext>
            </a:extLst>
          </p:cNvPr>
          <p:cNvSpPr txBox="1"/>
          <p:nvPr/>
        </p:nvSpPr>
        <p:spPr>
          <a:xfrm>
            <a:off x="7272118" y="6510258"/>
            <a:ext cx="1082348"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厚生労働省</a:t>
            </a:r>
          </a:p>
        </p:txBody>
      </p:sp>
    </p:spTree>
    <p:extLst>
      <p:ext uri="{BB962C8B-B14F-4D97-AF65-F5344CB8AC3E}">
        <p14:creationId xmlns:p14="http://schemas.microsoft.com/office/powerpoint/2010/main" val="2399930218"/>
      </p:ext>
    </p:extLst>
  </p:cSld>
  <p:clrMapOvr>
    <a:masterClrMapping/>
  </p:clrMapOvr>
  <mc:AlternateContent xmlns:mc="http://schemas.openxmlformats.org/markup-compatibility/2006" xmlns:p14="http://schemas.microsoft.com/office/powerpoint/2010/main">
    <mc:Choice Requires="p14">
      <p:transition spd="slow" p14:dur="2000" advTm="38707"/>
    </mc:Choice>
    <mc:Fallback xmlns="">
      <p:transition spd="slow" advTm="387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毎日コツコツやりましょう</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2000" b="1" dirty="0">
                <a:solidFill>
                  <a:srgbClr val="7030A0"/>
                </a:solidFill>
                <a:latin typeface="メイリオ" panose="020B0604030504040204" pitchFamily="50" charset="-128"/>
                <a:ea typeface="メイリオ" panose="020B0604030504040204" pitchFamily="50" charset="-128"/>
              </a:rPr>
              <a:t>運動について</a:t>
            </a:r>
            <a:endParaRPr lang="ja-JP" altLang="en-US" sz="2000" dirty="0">
              <a:solidFill>
                <a:srgbClr val="9A3FB7"/>
              </a:solidFill>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38DA5A6C-3D2B-4807-89B6-DC2B530C1379}"/>
              </a:ext>
            </a:extLst>
          </p:cNvPr>
          <p:cNvSpPr txBox="1">
            <a:spLocks/>
          </p:cNvSpPr>
          <p:nvPr/>
        </p:nvSpPr>
        <p:spPr>
          <a:xfrm>
            <a:off x="335360" y="2018069"/>
            <a:ext cx="11744394" cy="3978698"/>
          </a:xfrm>
          <a:prstGeom prst="rect">
            <a:avLst/>
          </a:prstGeom>
          <a:noFill/>
        </p:spPr>
        <p:txBody>
          <a:bodyPr vert="horz" lIns="91440" tIns="14400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514350" indent="-514350" fontAlgn="auto">
              <a:lnSpc>
                <a:spcPct val="150000"/>
              </a:lnSpc>
              <a:spcAft>
                <a:spcPts val="0"/>
              </a:spcAft>
              <a:buFont typeface="+mj-lt"/>
              <a:buAutoNum type="arabicPeriod"/>
            </a:pPr>
            <a:r>
              <a:rPr lang="ja-JP" altLang="en-US" sz="2600" b="1" dirty="0">
                <a:solidFill>
                  <a:srgbClr val="7030A0"/>
                </a:solidFill>
                <a:latin typeface="メイリオ" panose="020B0604030504040204" pitchFamily="50" charset="-128"/>
                <a:ea typeface="メイリオ" panose="020B0604030504040204" pitchFamily="50" charset="-128"/>
              </a:rPr>
              <a:t>散歩や外出などで外に歩いて出掛けること</a:t>
            </a:r>
            <a:endParaRPr lang="en-US" altLang="ja-JP" sz="2600" b="1" dirty="0">
              <a:solidFill>
                <a:srgbClr val="7030A0"/>
              </a:solidFill>
              <a:latin typeface="メイリオ" panose="020B0604030504040204" pitchFamily="50" charset="-128"/>
              <a:ea typeface="メイリオ" panose="020B0604030504040204" pitchFamily="50" charset="-128"/>
            </a:endParaRPr>
          </a:p>
          <a:p>
            <a:pPr marL="514350" indent="-514350" fontAlgn="auto">
              <a:lnSpc>
                <a:spcPct val="150000"/>
              </a:lnSpc>
              <a:spcAft>
                <a:spcPts val="0"/>
              </a:spcAft>
              <a:buFont typeface="+mj-lt"/>
              <a:buAutoNum type="arabicPeriod"/>
            </a:pPr>
            <a:r>
              <a:rPr lang="ja-JP" altLang="en-US" sz="2600" b="1" dirty="0">
                <a:solidFill>
                  <a:srgbClr val="7030A0"/>
                </a:solidFill>
                <a:latin typeface="メイリオ" panose="020B0604030504040204" pitchFamily="50" charset="-128"/>
                <a:ea typeface="メイリオ" panose="020B0604030504040204" pitchFamily="50" charset="-128"/>
              </a:rPr>
              <a:t>乗り物を使わずに積極的に歩くこと </a:t>
            </a:r>
          </a:p>
          <a:p>
            <a:pPr marL="514350" indent="-514350" fontAlgn="auto">
              <a:lnSpc>
                <a:spcPct val="150000"/>
              </a:lnSpc>
              <a:spcAft>
                <a:spcPts val="0"/>
              </a:spcAft>
              <a:buFont typeface="+mj-lt"/>
              <a:buAutoNum type="arabicPeriod"/>
            </a:pPr>
            <a:r>
              <a:rPr lang="ja-JP" altLang="en-US" sz="2600" b="1" dirty="0">
                <a:solidFill>
                  <a:srgbClr val="7030A0"/>
                </a:solidFill>
                <a:latin typeface="メイリオ" panose="020B0604030504040204" pitchFamily="50" charset="-128"/>
                <a:ea typeface="メイリオ" panose="020B0604030504040204" pitchFamily="50" charset="-128"/>
              </a:rPr>
              <a:t>エレベーターやエスカレータの使用を控えて階段の上り下りを行うこと</a:t>
            </a:r>
            <a:endParaRPr lang="en-US" altLang="ja-JP" sz="2600" b="1" dirty="0">
              <a:solidFill>
                <a:srgbClr val="7030A0"/>
              </a:solidFill>
              <a:latin typeface="メイリオ" panose="020B0604030504040204" pitchFamily="50" charset="-128"/>
              <a:ea typeface="メイリオ" panose="020B0604030504040204" pitchFamily="50" charset="-128"/>
            </a:endParaRPr>
          </a:p>
          <a:p>
            <a:pPr marL="514350" indent="-514350" fontAlgn="auto">
              <a:lnSpc>
                <a:spcPct val="150000"/>
              </a:lnSpc>
              <a:spcAft>
                <a:spcPts val="0"/>
              </a:spcAft>
              <a:buFont typeface="+mj-lt"/>
              <a:buAutoNum type="arabicPeriod"/>
            </a:pPr>
            <a:r>
              <a:rPr lang="ja-JP" altLang="en-US" sz="2600" b="1" dirty="0">
                <a:solidFill>
                  <a:srgbClr val="9A3FB7"/>
                </a:solidFill>
                <a:latin typeface="メイリオ" panose="020B0604030504040204" pitchFamily="50" charset="-128"/>
                <a:ea typeface="メイリオ" panose="020B0604030504040204" pitchFamily="50" charset="-128"/>
              </a:rPr>
              <a:t>車よりは自転車をこぐ、自転車よりは歩くこと </a:t>
            </a:r>
          </a:p>
          <a:p>
            <a:pPr marL="514350" indent="-514350" fontAlgn="auto">
              <a:lnSpc>
                <a:spcPct val="150000"/>
              </a:lnSpc>
              <a:spcAft>
                <a:spcPts val="0"/>
              </a:spcAft>
              <a:buFont typeface="+mj-lt"/>
              <a:buAutoNum type="arabicPeriod"/>
            </a:pPr>
            <a:r>
              <a:rPr lang="ja-JP" altLang="en-US" sz="2600" b="1" dirty="0">
                <a:solidFill>
                  <a:srgbClr val="9A3FB7"/>
                </a:solidFill>
                <a:latin typeface="メイリオ" panose="020B0604030504040204" pitchFamily="50" charset="-128"/>
                <a:ea typeface="メイリオ" panose="020B0604030504040204" pitchFamily="50" charset="-128"/>
              </a:rPr>
              <a:t>掃除や洗濯などの家事で意識して身体を動かすこと </a:t>
            </a:r>
          </a:p>
          <a:p>
            <a:pPr marL="514350" indent="-514350" fontAlgn="auto">
              <a:lnSpc>
                <a:spcPct val="150000"/>
              </a:lnSpc>
              <a:spcAft>
                <a:spcPts val="0"/>
              </a:spcAft>
              <a:buFont typeface="+mj-lt"/>
              <a:buAutoNum type="arabicPeriod"/>
            </a:pPr>
            <a:r>
              <a:rPr lang="ja-JP" altLang="en-US" sz="2600" b="1" dirty="0">
                <a:solidFill>
                  <a:srgbClr val="9A3FB7"/>
                </a:solidFill>
                <a:latin typeface="メイリオ" panose="020B0604030504040204" pitchFamily="50" charset="-128"/>
                <a:ea typeface="メイリオ" panose="020B0604030504040204" pitchFamily="50" charset="-128"/>
              </a:rPr>
              <a:t>ストレッチや筋力トレーニング、運動施設でのトレーニングを行うこと</a:t>
            </a:r>
            <a:endParaRPr lang="en-US" altLang="ja-JP" sz="2600" b="1" dirty="0">
              <a:solidFill>
                <a:srgbClr val="9A3FB7"/>
              </a:solidFill>
              <a:latin typeface="メイリオ" panose="020B0604030504040204" pitchFamily="50" charset="-128"/>
              <a:ea typeface="メイリオ" panose="020B0604030504040204" pitchFamily="50" charset="-128"/>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pic>
        <p:nvPicPr>
          <p:cNvPr id="5" name="オーディオ 4">
            <a:hlinkClick r:id="" action="ppaction://media"/>
            <a:extLst>
              <a:ext uri="{FF2B5EF4-FFF2-40B4-BE49-F238E27FC236}">
                <a16:creationId xmlns:a16="http://schemas.microsoft.com/office/drawing/2014/main" id="{54342BB1-5547-4C13-A74E-740391946FF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55933054"/>
      </p:ext>
    </p:extLst>
  </p:cSld>
  <p:clrMapOvr>
    <a:masterClrMapping/>
  </p:clrMapOvr>
  <mc:AlternateContent xmlns:mc="http://schemas.openxmlformats.org/markup-compatibility/2006" xmlns:p14="http://schemas.microsoft.com/office/powerpoint/2010/main">
    <mc:Choice Requires="p14">
      <p:transition spd="slow" p14:dur="2000" advTm="60587"/>
    </mc:Choice>
    <mc:Fallback xmlns="">
      <p:transition spd="slow" advTm="60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Web サイト&#10;&#10;自動的に生成された説明">
            <a:extLst>
              <a:ext uri="{FF2B5EF4-FFF2-40B4-BE49-F238E27FC236}">
                <a16:creationId xmlns:a16="http://schemas.microsoft.com/office/drawing/2014/main" id="{432EC6DF-8A88-4F19-B9BD-4F7CEDD206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528" y="1518867"/>
            <a:ext cx="8496944" cy="5253924"/>
          </a:xfrm>
          <a:prstGeom prst="rect">
            <a:avLst/>
          </a:prstGeom>
        </p:spPr>
      </p:pic>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筋力アップ体操の紹介</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2000" b="1" dirty="0">
                <a:solidFill>
                  <a:srgbClr val="7030A0"/>
                </a:solidFill>
                <a:latin typeface="メイリオ" panose="020B0604030504040204" pitchFamily="50" charset="-128"/>
                <a:ea typeface="メイリオ" panose="020B0604030504040204" pitchFamily="50" charset="-128"/>
              </a:rPr>
              <a:t>運動について</a:t>
            </a:r>
            <a:endParaRPr lang="ja-JP" altLang="en-US" sz="2000" dirty="0">
              <a:solidFill>
                <a:srgbClr val="9A3FB7"/>
              </a:solidFill>
              <a:latin typeface="メイリオ" panose="020B0604030504040204" pitchFamily="50" charset="-128"/>
              <a:ea typeface="メイリオ" panose="020B0604030504040204" pitchFamily="50" charset="-128"/>
            </a:endParaRPr>
          </a:p>
        </p:txBody>
      </p:sp>
      <p:pic>
        <p:nvPicPr>
          <p:cNvPr id="3" name="オーディオ 2">
            <a:hlinkClick r:id="" action="ppaction://media"/>
            <a:extLst>
              <a:ext uri="{FF2B5EF4-FFF2-40B4-BE49-F238E27FC236}">
                <a16:creationId xmlns:a16="http://schemas.microsoft.com/office/drawing/2014/main" id="{1A31FD33-EAE5-41DA-8964-FF3129AFBB6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26873511"/>
      </p:ext>
    </p:extLst>
  </p:cSld>
  <p:clrMapOvr>
    <a:masterClrMapping/>
  </p:clrMapOvr>
  <mc:AlternateContent xmlns:mc="http://schemas.openxmlformats.org/markup-compatibility/2006" xmlns:p14="http://schemas.microsoft.com/office/powerpoint/2010/main">
    <mc:Choice Requires="p14">
      <p:transition spd="slow" p14:dur="2000" advTm="16310"/>
    </mc:Choice>
    <mc:Fallback xmlns="">
      <p:transition spd="slow" advTm="16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4">
            <a:extLst>
              <a:ext uri="{FF2B5EF4-FFF2-40B4-BE49-F238E27FC236}">
                <a16:creationId xmlns:a16="http://schemas.microsoft.com/office/drawing/2014/main" id="{C9062683-124F-4065-BF1D-52F93C49D904}"/>
              </a:ext>
            </a:extLst>
          </p:cNvPr>
          <p:cNvPicPr>
            <a:picLocks noChangeAspect="1"/>
          </p:cNvPicPr>
          <p:nvPr/>
        </p:nvPicPr>
        <p:blipFill>
          <a:blip r:embed="rId5"/>
          <a:stretch>
            <a:fillRect/>
          </a:stretch>
        </p:blipFill>
        <p:spPr>
          <a:xfrm>
            <a:off x="1374397" y="1484784"/>
            <a:ext cx="9030044" cy="5294899"/>
          </a:xfrm>
          <a:prstGeom prst="rect">
            <a:avLst/>
          </a:prstGeom>
        </p:spPr>
      </p:pic>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筋力アップ体操の効果</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2000" b="1" dirty="0">
                <a:solidFill>
                  <a:srgbClr val="7030A0"/>
                </a:solidFill>
                <a:latin typeface="メイリオ" panose="020B0604030504040204" pitchFamily="50" charset="-128"/>
                <a:ea typeface="メイリオ" panose="020B0604030504040204" pitchFamily="50" charset="-128"/>
              </a:rPr>
              <a:t>運動について</a:t>
            </a:r>
            <a:endParaRPr lang="ja-JP" altLang="en-US" sz="2000" dirty="0">
              <a:solidFill>
                <a:srgbClr val="9A3FB7"/>
              </a:solidFill>
              <a:latin typeface="メイリオ" panose="020B0604030504040204" pitchFamily="50" charset="-128"/>
              <a:ea typeface="メイリオ" panose="020B0604030504040204" pitchFamily="50" charset="-128"/>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pic>
        <p:nvPicPr>
          <p:cNvPr id="3" name="オーディオ 2">
            <a:hlinkClick r:id="" action="ppaction://media"/>
            <a:extLst>
              <a:ext uri="{FF2B5EF4-FFF2-40B4-BE49-F238E27FC236}">
                <a16:creationId xmlns:a16="http://schemas.microsoft.com/office/drawing/2014/main" id="{E982CF85-F756-41CB-896E-6AF65B9ECA0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09747292"/>
      </p:ext>
    </p:extLst>
  </p:cSld>
  <p:clrMapOvr>
    <a:masterClrMapping/>
  </p:clrMapOvr>
  <mc:AlternateContent xmlns:mc="http://schemas.openxmlformats.org/markup-compatibility/2006" xmlns:p14="http://schemas.microsoft.com/office/powerpoint/2010/main">
    <mc:Choice Requires="p14">
      <p:transition spd="slow" p14:dur="2000" advTm="21418"/>
    </mc:Choice>
    <mc:Fallback xmlns="">
      <p:transition spd="slow" advTm="21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筋力アップ体操のコツ</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2000" b="1" dirty="0">
                <a:solidFill>
                  <a:srgbClr val="7030A0"/>
                </a:solidFill>
                <a:latin typeface="メイリオ" panose="020B0604030504040204" pitchFamily="50" charset="-128"/>
                <a:ea typeface="メイリオ" panose="020B0604030504040204" pitchFamily="50" charset="-128"/>
              </a:rPr>
              <a:t>運動について</a:t>
            </a:r>
            <a:endParaRPr lang="ja-JP" altLang="en-US" sz="2000" dirty="0">
              <a:solidFill>
                <a:srgbClr val="9A3FB7"/>
              </a:solidFill>
              <a:latin typeface="メイリオ" panose="020B0604030504040204" pitchFamily="50" charset="-128"/>
              <a:ea typeface="メイリオ" panose="020B0604030504040204" pitchFamily="50" charset="-128"/>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a:extLst>
              <a:ext uri="{FF2B5EF4-FFF2-40B4-BE49-F238E27FC236}">
                <a16:creationId xmlns:a16="http://schemas.microsoft.com/office/drawing/2014/main" id="{95E531D1-BA37-479C-829D-5ECA4E2A7A5E}"/>
              </a:ext>
            </a:extLst>
          </p:cNvPr>
          <p:cNvGrpSpPr/>
          <p:nvPr/>
        </p:nvGrpSpPr>
        <p:grpSpPr>
          <a:xfrm>
            <a:off x="1127448" y="2348880"/>
            <a:ext cx="2558406" cy="3478940"/>
            <a:chOff x="474485" y="2805098"/>
            <a:chExt cx="2558406" cy="3478940"/>
          </a:xfrm>
        </p:grpSpPr>
        <p:grpSp>
          <p:nvGrpSpPr>
            <p:cNvPr id="12" name="グループ化 11">
              <a:extLst>
                <a:ext uri="{FF2B5EF4-FFF2-40B4-BE49-F238E27FC236}">
                  <a16:creationId xmlns:a16="http://schemas.microsoft.com/office/drawing/2014/main" id="{6D55E548-007A-4360-8866-2FBF7B53CB96}"/>
                </a:ext>
              </a:extLst>
            </p:cNvPr>
            <p:cNvGrpSpPr/>
            <p:nvPr/>
          </p:nvGrpSpPr>
          <p:grpSpPr>
            <a:xfrm>
              <a:off x="474485" y="2805098"/>
              <a:ext cx="2558406" cy="3478940"/>
              <a:chOff x="474485" y="2805098"/>
              <a:chExt cx="2558406" cy="3478940"/>
            </a:xfrm>
          </p:grpSpPr>
          <p:sp>
            <p:nvSpPr>
              <p:cNvPr id="14" name="フリーフォーム: 図形 13">
                <a:extLst>
                  <a:ext uri="{FF2B5EF4-FFF2-40B4-BE49-F238E27FC236}">
                    <a16:creationId xmlns:a16="http://schemas.microsoft.com/office/drawing/2014/main" id="{9D5A5C0B-C1C2-4E9E-917E-720C6FEF7326}"/>
                  </a:ext>
                </a:extLst>
              </p:cNvPr>
              <p:cNvSpPr/>
              <p:nvPr/>
            </p:nvSpPr>
            <p:spPr>
              <a:xfrm>
                <a:off x="474485" y="2805098"/>
                <a:ext cx="2558406" cy="3478940"/>
              </a:xfrm>
              <a:custGeom>
                <a:avLst/>
                <a:gdLst>
                  <a:gd name="connsiteX0" fmla="*/ 0 w 2558406"/>
                  <a:gd name="connsiteY0" fmla="*/ 0 h 3478940"/>
                  <a:gd name="connsiteX1" fmla="*/ 2558406 w 2558406"/>
                  <a:gd name="connsiteY1" fmla="*/ 0 h 3478940"/>
                  <a:gd name="connsiteX2" fmla="*/ 2558406 w 2558406"/>
                  <a:gd name="connsiteY2" fmla="*/ 3478940 h 3478940"/>
                  <a:gd name="connsiteX3" fmla="*/ 0 w 2558406"/>
                  <a:gd name="connsiteY3" fmla="*/ 3478940 h 3478940"/>
                  <a:gd name="connsiteX4" fmla="*/ 0 w 2558406"/>
                  <a:gd name="connsiteY4" fmla="*/ 0 h 347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06" h="3478940">
                    <a:moveTo>
                      <a:pt x="0" y="0"/>
                    </a:moveTo>
                    <a:lnTo>
                      <a:pt x="2558406" y="0"/>
                    </a:lnTo>
                    <a:lnTo>
                      <a:pt x="2558406" y="3478940"/>
                    </a:lnTo>
                    <a:lnTo>
                      <a:pt x="0" y="347894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9463" tIns="1652197" rIns="199463" bIns="399779" numCol="1" spcCol="1270" anchor="t" anchorCtr="0">
                <a:noAutofit/>
              </a:bodyPr>
              <a:lstStyle/>
              <a:p>
                <a:pPr defTabSz="933450">
                  <a:lnSpc>
                    <a:spcPct val="90000"/>
                  </a:lnSpc>
                  <a:spcBef>
                    <a:spcPct val="0"/>
                  </a:spcBef>
                  <a:spcAft>
                    <a:spcPct val="35000"/>
                  </a:spcAft>
                </a:pPr>
                <a:r>
                  <a:rPr lang="ja-JP" altLang="en-US" sz="2400" b="1" dirty="0">
                    <a:latin typeface="メイリオ" panose="020B0604030504040204" pitchFamily="50" charset="-128"/>
                    <a:ea typeface="メイリオ" panose="020B0604030504040204" pitchFamily="50" charset="-128"/>
                  </a:rPr>
                  <a:t>筋力アップ体操と並行してストレッチをしましょう。</a:t>
                </a:r>
                <a:endParaRPr lang="en-US" sz="2400" b="1" dirty="0">
                  <a:latin typeface="メイリオ" panose="020B0604030504040204" pitchFamily="50" charset="-128"/>
                  <a:ea typeface="メイリオ" panose="020B0604030504040204" pitchFamily="50" charset="-128"/>
                </a:endParaRPr>
              </a:p>
            </p:txBody>
          </p:sp>
          <p:sp>
            <p:nvSpPr>
              <p:cNvPr id="15" name="フリーフォーム: 図形 14">
                <a:extLst>
                  <a:ext uri="{FF2B5EF4-FFF2-40B4-BE49-F238E27FC236}">
                    <a16:creationId xmlns:a16="http://schemas.microsoft.com/office/drawing/2014/main" id="{A5A036D4-C2A7-4ECC-BB1E-F7838BA393F3}"/>
                  </a:ext>
                </a:extLst>
              </p:cNvPr>
              <p:cNvSpPr/>
              <p:nvPr/>
            </p:nvSpPr>
            <p:spPr>
              <a:xfrm>
                <a:off x="1231847" y="3152991"/>
                <a:ext cx="1043682" cy="1043682"/>
              </a:xfrm>
              <a:custGeom>
                <a:avLst/>
                <a:gdLst>
                  <a:gd name="connsiteX0" fmla="*/ 0 w 1043682"/>
                  <a:gd name="connsiteY0" fmla="*/ 521841 h 1043682"/>
                  <a:gd name="connsiteX1" fmla="*/ 521841 w 1043682"/>
                  <a:gd name="connsiteY1" fmla="*/ 0 h 1043682"/>
                  <a:gd name="connsiteX2" fmla="*/ 1043682 w 1043682"/>
                  <a:gd name="connsiteY2" fmla="*/ 521841 h 1043682"/>
                  <a:gd name="connsiteX3" fmla="*/ 521841 w 1043682"/>
                  <a:gd name="connsiteY3" fmla="*/ 1043682 h 1043682"/>
                  <a:gd name="connsiteX4" fmla="*/ 0 w 1043682"/>
                  <a:gd name="connsiteY4" fmla="*/ 521841 h 1043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682" h="1043682">
                    <a:moveTo>
                      <a:pt x="0" y="521841"/>
                    </a:moveTo>
                    <a:cubicBezTo>
                      <a:pt x="0" y="233636"/>
                      <a:pt x="233636" y="0"/>
                      <a:pt x="521841" y="0"/>
                    </a:cubicBezTo>
                    <a:cubicBezTo>
                      <a:pt x="810046" y="0"/>
                      <a:pt x="1043682" y="233636"/>
                      <a:pt x="1043682" y="521841"/>
                    </a:cubicBezTo>
                    <a:cubicBezTo>
                      <a:pt x="1043682" y="810046"/>
                      <a:pt x="810046" y="1043682"/>
                      <a:pt x="521841" y="1043682"/>
                    </a:cubicBezTo>
                    <a:cubicBezTo>
                      <a:pt x="233636" y="1043682"/>
                      <a:pt x="0" y="810046"/>
                      <a:pt x="0" y="521841"/>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4214" tIns="165544" rIns="234214" bIns="165544" numCol="1" spcCol="1270" anchor="ctr" anchorCtr="0">
                <a:noAutofit/>
              </a:bodyPr>
              <a:lstStyle/>
              <a:p>
                <a:pPr algn="ctr" defTabSz="1600200">
                  <a:lnSpc>
                    <a:spcPct val="90000"/>
                  </a:lnSpc>
                  <a:spcBef>
                    <a:spcPct val="0"/>
                  </a:spcBef>
                  <a:spcAft>
                    <a:spcPct val="35000"/>
                  </a:spcAft>
                </a:pPr>
                <a:r>
                  <a:rPr lang="en-US" sz="3600"/>
                  <a:t>1</a:t>
                </a:r>
              </a:p>
            </p:txBody>
          </p:sp>
        </p:grpSp>
        <p:sp>
          <p:nvSpPr>
            <p:cNvPr id="13" name="正方形/長方形 12">
              <a:extLst>
                <a:ext uri="{FF2B5EF4-FFF2-40B4-BE49-F238E27FC236}">
                  <a16:creationId xmlns:a16="http://schemas.microsoft.com/office/drawing/2014/main" id="{F33EEAA7-8238-4C29-95BD-299B223B8B2D}"/>
                </a:ext>
              </a:extLst>
            </p:cNvPr>
            <p:cNvSpPr/>
            <p:nvPr/>
          </p:nvSpPr>
          <p:spPr>
            <a:xfrm>
              <a:off x="474485" y="6283966"/>
              <a:ext cx="2558406" cy="72"/>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grpSp>
        <p:nvGrpSpPr>
          <p:cNvPr id="16" name="グループ化 15">
            <a:extLst>
              <a:ext uri="{FF2B5EF4-FFF2-40B4-BE49-F238E27FC236}">
                <a16:creationId xmlns:a16="http://schemas.microsoft.com/office/drawing/2014/main" id="{9B15D31B-0228-4FA8-B526-5D60AC259CD0}"/>
              </a:ext>
            </a:extLst>
          </p:cNvPr>
          <p:cNvGrpSpPr/>
          <p:nvPr/>
        </p:nvGrpSpPr>
        <p:grpSpPr>
          <a:xfrm>
            <a:off x="4766325" y="2348952"/>
            <a:ext cx="2558406" cy="3478940"/>
            <a:chOff x="3288732" y="2805098"/>
            <a:chExt cx="2558406" cy="3478940"/>
          </a:xfrm>
        </p:grpSpPr>
        <p:sp>
          <p:nvSpPr>
            <p:cNvPr id="17" name="フリーフォーム: 図形 16">
              <a:extLst>
                <a:ext uri="{FF2B5EF4-FFF2-40B4-BE49-F238E27FC236}">
                  <a16:creationId xmlns:a16="http://schemas.microsoft.com/office/drawing/2014/main" id="{26BA66BA-A94E-4509-8539-08CD2AC01A4D}"/>
                </a:ext>
              </a:extLst>
            </p:cNvPr>
            <p:cNvSpPr/>
            <p:nvPr/>
          </p:nvSpPr>
          <p:spPr>
            <a:xfrm>
              <a:off x="3288732" y="2805098"/>
              <a:ext cx="2558406" cy="3478940"/>
            </a:xfrm>
            <a:custGeom>
              <a:avLst/>
              <a:gdLst>
                <a:gd name="connsiteX0" fmla="*/ 0 w 2558406"/>
                <a:gd name="connsiteY0" fmla="*/ 0 h 3478940"/>
                <a:gd name="connsiteX1" fmla="*/ 2558406 w 2558406"/>
                <a:gd name="connsiteY1" fmla="*/ 0 h 3478940"/>
                <a:gd name="connsiteX2" fmla="*/ 2558406 w 2558406"/>
                <a:gd name="connsiteY2" fmla="*/ 3478940 h 3478940"/>
                <a:gd name="connsiteX3" fmla="*/ 0 w 2558406"/>
                <a:gd name="connsiteY3" fmla="*/ 3478940 h 3478940"/>
                <a:gd name="connsiteX4" fmla="*/ 0 w 2558406"/>
                <a:gd name="connsiteY4" fmla="*/ 0 h 347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06" h="3478940">
                  <a:moveTo>
                    <a:pt x="0" y="0"/>
                  </a:moveTo>
                  <a:lnTo>
                    <a:pt x="2558406" y="0"/>
                  </a:lnTo>
                  <a:lnTo>
                    <a:pt x="2558406" y="3478940"/>
                  </a:lnTo>
                  <a:lnTo>
                    <a:pt x="0" y="347894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9463" tIns="1652197" rIns="199463" bIns="399779" numCol="1" spcCol="1270" anchor="t" anchorCtr="0">
              <a:noAutofit/>
            </a:bodyPr>
            <a:lstStyle/>
            <a:p>
              <a:pPr defTabSz="933450">
                <a:lnSpc>
                  <a:spcPct val="90000"/>
                </a:lnSpc>
                <a:spcBef>
                  <a:spcPct val="0"/>
                </a:spcBef>
                <a:spcAft>
                  <a:spcPct val="35000"/>
                </a:spcAft>
              </a:pPr>
              <a:r>
                <a:rPr lang="ja-JP" altLang="en-US" sz="2400" b="1" dirty="0">
                  <a:latin typeface="メイリオ" panose="020B0604030504040204" pitchFamily="50" charset="-128"/>
                  <a:ea typeface="メイリオ" panose="020B0604030504040204" pitchFamily="50" charset="-128"/>
                </a:rPr>
                <a:t>週</a:t>
              </a:r>
              <a:r>
                <a:rPr lang="en-US" sz="2400" b="1" dirty="0">
                  <a:latin typeface="メイリオ" panose="020B0604030504040204" pitchFamily="50" charset="-128"/>
                  <a:ea typeface="メイリオ" panose="020B0604030504040204" pitchFamily="50" charset="-128"/>
                </a:rPr>
                <a:t>2~3</a:t>
              </a:r>
              <a:r>
                <a:rPr lang="ja-JP" altLang="en-US" sz="2400" b="1" dirty="0">
                  <a:latin typeface="メイリオ" panose="020B0604030504040204" pitchFamily="50" charset="-128"/>
                  <a:ea typeface="メイリオ" panose="020B0604030504040204" pitchFamily="50" charset="-128"/>
                </a:rPr>
                <a:t>回でもよいです。長く続けることが効果的</a:t>
              </a:r>
              <a:endParaRPr lang="en-US" sz="2400" b="1" dirty="0">
                <a:latin typeface="メイリオ" panose="020B0604030504040204" pitchFamily="50" charset="-128"/>
                <a:ea typeface="メイリオ" panose="020B0604030504040204" pitchFamily="50" charset="-128"/>
              </a:endParaRPr>
            </a:p>
          </p:txBody>
        </p:sp>
        <p:sp>
          <p:nvSpPr>
            <p:cNvPr id="18" name="フリーフォーム: 図形 17">
              <a:extLst>
                <a:ext uri="{FF2B5EF4-FFF2-40B4-BE49-F238E27FC236}">
                  <a16:creationId xmlns:a16="http://schemas.microsoft.com/office/drawing/2014/main" id="{E3EBC90D-B890-4FCC-A701-2D2E80050BCD}"/>
                </a:ext>
              </a:extLst>
            </p:cNvPr>
            <p:cNvSpPr/>
            <p:nvPr/>
          </p:nvSpPr>
          <p:spPr>
            <a:xfrm>
              <a:off x="4046094" y="3152991"/>
              <a:ext cx="1043682" cy="1043682"/>
            </a:xfrm>
            <a:custGeom>
              <a:avLst/>
              <a:gdLst>
                <a:gd name="connsiteX0" fmla="*/ 0 w 1043682"/>
                <a:gd name="connsiteY0" fmla="*/ 521841 h 1043682"/>
                <a:gd name="connsiteX1" fmla="*/ 521841 w 1043682"/>
                <a:gd name="connsiteY1" fmla="*/ 0 h 1043682"/>
                <a:gd name="connsiteX2" fmla="*/ 1043682 w 1043682"/>
                <a:gd name="connsiteY2" fmla="*/ 521841 h 1043682"/>
                <a:gd name="connsiteX3" fmla="*/ 521841 w 1043682"/>
                <a:gd name="connsiteY3" fmla="*/ 1043682 h 1043682"/>
                <a:gd name="connsiteX4" fmla="*/ 0 w 1043682"/>
                <a:gd name="connsiteY4" fmla="*/ 521841 h 1043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682" h="1043682">
                  <a:moveTo>
                    <a:pt x="0" y="521841"/>
                  </a:moveTo>
                  <a:cubicBezTo>
                    <a:pt x="0" y="233636"/>
                    <a:pt x="233636" y="0"/>
                    <a:pt x="521841" y="0"/>
                  </a:cubicBezTo>
                  <a:cubicBezTo>
                    <a:pt x="810046" y="0"/>
                    <a:pt x="1043682" y="233636"/>
                    <a:pt x="1043682" y="521841"/>
                  </a:cubicBezTo>
                  <a:cubicBezTo>
                    <a:pt x="1043682" y="810046"/>
                    <a:pt x="810046" y="1043682"/>
                    <a:pt x="521841" y="1043682"/>
                  </a:cubicBezTo>
                  <a:cubicBezTo>
                    <a:pt x="233636" y="1043682"/>
                    <a:pt x="0" y="810046"/>
                    <a:pt x="0" y="521841"/>
                  </a:cubicBez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4214" tIns="165544" rIns="234214" bIns="165544" numCol="1" spcCol="1270" anchor="ctr" anchorCtr="0">
              <a:noAutofit/>
            </a:bodyPr>
            <a:lstStyle/>
            <a:p>
              <a:pPr algn="ctr" defTabSz="1600200">
                <a:lnSpc>
                  <a:spcPct val="90000"/>
                </a:lnSpc>
                <a:spcBef>
                  <a:spcPct val="0"/>
                </a:spcBef>
                <a:spcAft>
                  <a:spcPct val="35000"/>
                </a:spcAft>
              </a:pPr>
              <a:r>
                <a:rPr lang="en-US" sz="3600"/>
                <a:t>2</a:t>
              </a:r>
            </a:p>
          </p:txBody>
        </p:sp>
        <p:sp>
          <p:nvSpPr>
            <p:cNvPr id="19" name="正方形/長方形 18">
              <a:extLst>
                <a:ext uri="{FF2B5EF4-FFF2-40B4-BE49-F238E27FC236}">
                  <a16:creationId xmlns:a16="http://schemas.microsoft.com/office/drawing/2014/main" id="{1DF2E87F-E6DA-4AEB-89F0-79844B1AD5A5}"/>
                </a:ext>
              </a:extLst>
            </p:cNvPr>
            <p:cNvSpPr/>
            <p:nvPr/>
          </p:nvSpPr>
          <p:spPr>
            <a:xfrm>
              <a:off x="3288732" y="6283966"/>
              <a:ext cx="2558406" cy="72"/>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20" name="グループ化 19">
            <a:extLst>
              <a:ext uri="{FF2B5EF4-FFF2-40B4-BE49-F238E27FC236}">
                <a16:creationId xmlns:a16="http://schemas.microsoft.com/office/drawing/2014/main" id="{542D272E-699F-411C-AE0E-B3AE3B9D4108}"/>
              </a:ext>
            </a:extLst>
          </p:cNvPr>
          <p:cNvGrpSpPr/>
          <p:nvPr/>
        </p:nvGrpSpPr>
        <p:grpSpPr>
          <a:xfrm>
            <a:off x="8601137" y="2350548"/>
            <a:ext cx="2558406" cy="3478940"/>
            <a:chOff x="6102980" y="2805098"/>
            <a:chExt cx="2558406" cy="3478940"/>
          </a:xfrm>
        </p:grpSpPr>
        <p:sp>
          <p:nvSpPr>
            <p:cNvPr id="21" name="フリーフォーム: 図形 20">
              <a:extLst>
                <a:ext uri="{FF2B5EF4-FFF2-40B4-BE49-F238E27FC236}">
                  <a16:creationId xmlns:a16="http://schemas.microsoft.com/office/drawing/2014/main" id="{BBB99D8E-A8B6-44C4-B0E4-30289A44FCCD}"/>
                </a:ext>
              </a:extLst>
            </p:cNvPr>
            <p:cNvSpPr/>
            <p:nvPr/>
          </p:nvSpPr>
          <p:spPr>
            <a:xfrm>
              <a:off x="6102980" y="2805098"/>
              <a:ext cx="2558406" cy="3478940"/>
            </a:xfrm>
            <a:custGeom>
              <a:avLst/>
              <a:gdLst>
                <a:gd name="connsiteX0" fmla="*/ 0 w 2558406"/>
                <a:gd name="connsiteY0" fmla="*/ 0 h 3478940"/>
                <a:gd name="connsiteX1" fmla="*/ 2558406 w 2558406"/>
                <a:gd name="connsiteY1" fmla="*/ 0 h 3478940"/>
                <a:gd name="connsiteX2" fmla="*/ 2558406 w 2558406"/>
                <a:gd name="connsiteY2" fmla="*/ 3478940 h 3478940"/>
                <a:gd name="connsiteX3" fmla="*/ 0 w 2558406"/>
                <a:gd name="connsiteY3" fmla="*/ 3478940 h 3478940"/>
                <a:gd name="connsiteX4" fmla="*/ 0 w 2558406"/>
                <a:gd name="connsiteY4" fmla="*/ 0 h 347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06" h="3478940">
                  <a:moveTo>
                    <a:pt x="0" y="0"/>
                  </a:moveTo>
                  <a:lnTo>
                    <a:pt x="2558406" y="0"/>
                  </a:lnTo>
                  <a:lnTo>
                    <a:pt x="2558406" y="3478940"/>
                  </a:lnTo>
                  <a:lnTo>
                    <a:pt x="0" y="3478940"/>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9463" tIns="1652197" rIns="199463" bIns="399779" numCol="1" spcCol="1270" anchor="t" anchorCtr="0">
              <a:noAutofit/>
            </a:bodyPr>
            <a:lstStyle/>
            <a:p>
              <a:pPr defTabSz="933450">
                <a:lnSpc>
                  <a:spcPct val="90000"/>
                </a:lnSpc>
                <a:spcBef>
                  <a:spcPct val="0"/>
                </a:spcBef>
                <a:spcAft>
                  <a:spcPct val="35000"/>
                </a:spcAft>
              </a:pPr>
              <a:r>
                <a:rPr lang="ja-JP" altLang="en-US" sz="2400" b="1" dirty="0">
                  <a:latin typeface="メイリオ" panose="020B0604030504040204" pitchFamily="50" charset="-128"/>
                  <a:ea typeface="メイリオ" panose="020B0604030504040204" pitchFamily="50" charset="-128"/>
                </a:rPr>
                <a:t>力を入れる時は息を吐きましょう。</a:t>
              </a:r>
              <a:endParaRPr lang="en-US" sz="2400" b="1" dirty="0">
                <a:latin typeface="メイリオ" panose="020B0604030504040204" pitchFamily="50" charset="-128"/>
                <a:ea typeface="メイリオ" panose="020B0604030504040204" pitchFamily="50" charset="-128"/>
              </a:endParaRPr>
            </a:p>
          </p:txBody>
        </p:sp>
        <p:sp>
          <p:nvSpPr>
            <p:cNvPr id="22" name="フリーフォーム: 図形 21">
              <a:extLst>
                <a:ext uri="{FF2B5EF4-FFF2-40B4-BE49-F238E27FC236}">
                  <a16:creationId xmlns:a16="http://schemas.microsoft.com/office/drawing/2014/main" id="{0B8799D0-E231-4962-B934-1132F1DC16AD}"/>
                </a:ext>
              </a:extLst>
            </p:cNvPr>
            <p:cNvSpPr/>
            <p:nvPr/>
          </p:nvSpPr>
          <p:spPr>
            <a:xfrm>
              <a:off x="6860342" y="3152991"/>
              <a:ext cx="1043682" cy="1043682"/>
            </a:xfrm>
            <a:custGeom>
              <a:avLst/>
              <a:gdLst>
                <a:gd name="connsiteX0" fmla="*/ 0 w 1043682"/>
                <a:gd name="connsiteY0" fmla="*/ 521841 h 1043682"/>
                <a:gd name="connsiteX1" fmla="*/ 521841 w 1043682"/>
                <a:gd name="connsiteY1" fmla="*/ 0 h 1043682"/>
                <a:gd name="connsiteX2" fmla="*/ 1043682 w 1043682"/>
                <a:gd name="connsiteY2" fmla="*/ 521841 h 1043682"/>
                <a:gd name="connsiteX3" fmla="*/ 521841 w 1043682"/>
                <a:gd name="connsiteY3" fmla="*/ 1043682 h 1043682"/>
                <a:gd name="connsiteX4" fmla="*/ 0 w 1043682"/>
                <a:gd name="connsiteY4" fmla="*/ 521841 h 1043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682" h="1043682">
                  <a:moveTo>
                    <a:pt x="0" y="521841"/>
                  </a:moveTo>
                  <a:cubicBezTo>
                    <a:pt x="0" y="233636"/>
                    <a:pt x="233636" y="0"/>
                    <a:pt x="521841" y="0"/>
                  </a:cubicBezTo>
                  <a:cubicBezTo>
                    <a:pt x="810046" y="0"/>
                    <a:pt x="1043682" y="233636"/>
                    <a:pt x="1043682" y="521841"/>
                  </a:cubicBezTo>
                  <a:cubicBezTo>
                    <a:pt x="1043682" y="810046"/>
                    <a:pt x="810046" y="1043682"/>
                    <a:pt x="521841" y="1043682"/>
                  </a:cubicBezTo>
                  <a:cubicBezTo>
                    <a:pt x="233636" y="1043682"/>
                    <a:pt x="0" y="810046"/>
                    <a:pt x="0" y="521841"/>
                  </a:cubicBez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34214" tIns="165544" rIns="234214" bIns="165544" numCol="1" spcCol="1270" anchor="ctr" anchorCtr="0">
              <a:noAutofit/>
            </a:bodyPr>
            <a:lstStyle/>
            <a:p>
              <a:pPr algn="ctr" defTabSz="1600200">
                <a:lnSpc>
                  <a:spcPct val="90000"/>
                </a:lnSpc>
                <a:spcBef>
                  <a:spcPct val="0"/>
                </a:spcBef>
                <a:spcAft>
                  <a:spcPct val="35000"/>
                </a:spcAft>
              </a:pPr>
              <a:r>
                <a:rPr lang="en-US" sz="3600"/>
                <a:t>3</a:t>
              </a:r>
            </a:p>
          </p:txBody>
        </p:sp>
        <p:sp>
          <p:nvSpPr>
            <p:cNvPr id="23" name="正方形/長方形 22">
              <a:extLst>
                <a:ext uri="{FF2B5EF4-FFF2-40B4-BE49-F238E27FC236}">
                  <a16:creationId xmlns:a16="http://schemas.microsoft.com/office/drawing/2014/main" id="{303DB219-6D6A-44BB-A88C-AA02AAEC52EF}"/>
                </a:ext>
              </a:extLst>
            </p:cNvPr>
            <p:cNvSpPr/>
            <p:nvPr/>
          </p:nvSpPr>
          <p:spPr>
            <a:xfrm>
              <a:off x="6102980" y="6283966"/>
              <a:ext cx="2558406" cy="72"/>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pic>
        <p:nvPicPr>
          <p:cNvPr id="3" name="オーディオ 2">
            <a:hlinkClick r:id="" action="ppaction://media"/>
            <a:extLst>
              <a:ext uri="{FF2B5EF4-FFF2-40B4-BE49-F238E27FC236}">
                <a16:creationId xmlns:a16="http://schemas.microsoft.com/office/drawing/2014/main" id="{9A8A9451-A7B4-4C08-A966-744CC77BA732}"/>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410499932"/>
      </p:ext>
    </p:extLst>
  </p:cSld>
  <p:clrMapOvr>
    <a:masterClrMapping/>
  </p:clrMapOvr>
  <mc:AlternateContent xmlns:mc="http://schemas.openxmlformats.org/markup-compatibility/2006" xmlns:p14="http://schemas.microsoft.com/office/powerpoint/2010/main">
    <mc:Choice Requires="p14">
      <p:transition spd="slow" p14:dur="2000" advTm="35977"/>
    </mc:Choice>
    <mc:Fallback xmlns="">
      <p:transition spd="slow" advTm="35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筋力アップ体操の実際</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2000" b="1" dirty="0">
                <a:solidFill>
                  <a:srgbClr val="7030A0"/>
                </a:solidFill>
                <a:latin typeface="メイリオ" panose="020B0604030504040204" pitchFamily="50" charset="-128"/>
                <a:ea typeface="メイリオ" panose="020B0604030504040204" pitchFamily="50" charset="-128"/>
              </a:rPr>
              <a:t>運動について</a:t>
            </a:r>
            <a:endParaRPr lang="ja-JP" altLang="en-US" sz="2000" dirty="0">
              <a:solidFill>
                <a:srgbClr val="9A3FB7"/>
              </a:solidFill>
              <a:latin typeface="メイリオ" panose="020B0604030504040204" pitchFamily="50" charset="-128"/>
              <a:ea typeface="メイリオ" panose="020B0604030504040204" pitchFamily="50" charset="-128"/>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6B8EF50A-94E1-4195-8BEA-DF9F68B5AE63}"/>
              </a:ext>
            </a:extLst>
          </p:cNvPr>
          <p:cNvSpPr txBox="1">
            <a:spLocks/>
          </p:cNvSpPr>
          <p:nvPr/>
        </p:nvSpPr>
        <p:spPr>
          <a:xfrm>
            <a:off x="335360" y="3140968"/>
            <a:ext cx="11521280" cy="1174305"/>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lnSpc>
                <a:spcPct val="150000"/>
              </a:lnSpc>
              <a:spcAft>
                <a:spcPts val="0"/>
              </a:spcAft>
            </a:pPr>
            <a:r>
              <a:rPr lang="ja-JP" altLang="en-US" sz="2800" b="1" dirty="0">
                <a:solidFill>
                  <a:srgbClr val="9A3FB7"/>
                </a:solidFill>
                <a:latin typeface="メイリオ" panose="020B0604030504040204" pitchFamily="50" charset="-128"/>
                <a:ea typeface="メイリオ" panose="020B0604030504040204" pitchFamily="50" charset="-128"/>
              </a:rPr>
              <a:t>実際にやってみましょう</a:t>
            </a:r>
          </a:p>
        </p:txBody>
      </p:sp>
      <p:pic>
        <p:nvPicPr>
          <p:cNvPr id="3" name="オーディオ 2">
            <a:hlinkClick r:id="" action="ppaction://media"/>
            <a:extLst>
              <a:ext uri="{FF2B5EF4-FFF2-40B4-BE49-F238E27FC236}">
                <a16:creationId xmlns:a16="http://schemas.microsoft.com/office/drawing/2014/main" id="{04113E98-0502-46CE-BB8A-6D55E8B405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11484301"/>
      </p:ext>
    </p:extLst>
  </p:cSld>
  <p:clrMapOvr>
    <a:masterClrMapping/>
  </p:clrMapOvr>
  <mc:AlternateContent xmlns:mc="http://schemas.openxmlformats.org/markup-compatibility/2006" xmlns:p14="http://schemas.microsoft.com/office/powerpoint/2010/main">
    <mc:Choice Requires="p14">
      <p:transition spd="slow" p14:dur="2000" advTm="5071"/>
    </mc:Choice>
    <mc:Fallback xmlns="">
      <p:transition spd="slow" advTm="50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1|7.4|4.3|7.7|5.5|6.4"/>
</p:tagLst>
</file>

<file path=ppt/tags/tag2.xml><?xml version="1.0" encoding="utf-8"?>
<p:tagLst xmlns:a="http://schemas.openxmlformats.org/drawingml/2006/main" xmlns:r="http://schemas.openxmlformats.org/officeDocument/2006/relationships" xmlns:p="http://schemas.openxmlformats.org/presentationml/2006/main">
  <p:tag name="TIMING" val="|5.8|6.9|10.2"/>
</p:tagLst>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73316</TotalTime>
  <Words>881</Words>
  <Application>Microsoft Office PowerPoint</Application>
  <PresentationFormat>ワイド画面</PresentationFormat>
  <Paragraphs>58</Paragraphs>
  <Slides>8</Slides>
  <Notes>8</Notes>
  <HiddenSlides>0</HiddenSlides>
  <MMClips>8</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ＭＳ 明朝</vt:lpstr>
      <vt:lpstr>メイリオ</vt:lpstr>
      <vt:lpstr>Arial</vt:lpstr>
      <vt:lpstr>Calibri</vt:lpstr>
      <vt:lpstr>Calibri Light</vt:lpstr>
      <vt:lpstr>Times New Roman</vt:lpstr>
      <vt:lpstr>Office Theme</vt:lpstr>
      <vt:lpstr>運動について</vt:lpstr>
      <vt:lpstr>運動の効果</vt:lpstr>
      <vt:lpstr>プラス１０分で健康寿命の延伸</vt:lpstr>
      <vt:lpstr>毎日コツコツやりましょう</vt:lpstr>
      <vt:lpstr>筋力アップ体操の紹介</vt:lpstr>
      <vt:lpstr>筋力アップ体操の効果</vt:lpstr>
      <vt:lpstr>筋力アップ体操のコツ</vt:lpstr>
      <vt:lpstr>筋力アップ体操の実際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内田</dc:creator>
  <cp:lastModifiedBy>大起 田辺</cp:lastModifiedBy>
  <cp:revision>936</cp:revision>
  <cp:lastPrinted>2014-09-17T10:29:42Z</cp:lastPrinted>
  <dcterms:created xsi:type="dcterms:W3CDTF">2014-01-21T09:44:01Z</dcterms:created>
  <dcterms:modified xsi:type="dcterms:W3CDTF">2021-08-01T01:35:29Z</dcterms:modified>
</cp:coreProperties>
</file>